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xlsx" ContentType="application/vnd.openxmlformats-officedocument.spreadsheetml.sheet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256" r:id="rId2"/>
    <p:sldId id="257" r:id="rId3"/>
    <p:sldId id="258" r:id="rId4"/>
    <p:sldId id="259" r:id="rId5"/>
    <p:sldId id="292" r:id="rId6"/>
    <p:sldId id="276" r:id="rId7"/>
    <p:sldId id="274" r:id="rId8"/>
    <p:sldId id="264" r:id="rId9"/>
    <p:sldId id="267" r:id="rId10"/>
    <p:sldId id="268" r:id="rId11"/>
    <p:sldId id="265" r:id="rId12"/>
    <p:sldId id="282" r:id="rId13"/>
    <p:sldId id="298" r:id="rId14"/>
    <p:sldId id="299" r:id="rId15"/>
    <p:sldId id="300" r:id="rId16"/>
    <p:sldId id="301" r:id="rId17"/>
    <p:sldId id="302" r:id="rId18"/>
    <p:sldId id="296" r:id="rId19"/>
    <p:sldId id="260" r:id="rId20"/>
    <p:sldId id="279" r:id="rId21"/>
    <p:sldId id="297" r:id="rId22"/>
    <p:sldId id="286" r:id="rId23"/>
    <p:sldId id="277" r:id="rId24"/>
    <p:sldId id="291" r:id="rId25"/>
    <p:sldId id="294" r:id="rId26"/>
    <p:sldId id="272" r:id="rId27"/>
    <p:sldId id="287" r:id="rId28"/>
    <p:sldId id="295" r:id="rId29"/>
    <p:sldId id="288" r:id="rId30"/>
    <p:sldId id="284" r:id="rId31"/>
    <p:sldId id="269" r:id="rId32"/>
    <p:sldId id="262" r:id="rId33"/>
    <p:sldId id="293" r:id="rId3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F40A6"/>
    <a:srgbClr val="5B9BD5"/>
    <a:srgbClr val="33CCFF"/>
    <a:srgbClr val="106291"/>
    <a:srgbClr val="60155A"/>
    <a:srgbClr val="997081"/>
    <a:srgbClr val="F37459"/>
    <a:srgbClr val="03779F"/>
    <a:srgbClr val="E7E6E6"/>
    <a:srgbClr val="F8C9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622"/>
    <p:restoredTop sz="89889"/>
  </p:normalViewPr>
  <p:slideViewPr>
    <p:cSldViewPr snapToGrid="0">
      <p:cViewPr>
        <p:scale>
          <a:sx n="89" d="100"/>
          <a:sy n="89" d="100"/>
        </p:scale>
        <p:origin x="448" y="14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notesMaster" Target="notesMasters/notesMaster1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viewProps" Target="viewProps.xml"/><Relationship Id="rId38" Type="http://schemas.openxmlformats.org/officeDocument/2006/relationships/theme" Target="theme/theme1.xml"/><Relationship Id="rId39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zh-CN"/>
  <c:roundedCorners val="1"/>
  <c:style val="2"/>
  <c:chart>
    <c:autoTitleDeleted val="1"/>
    <c:plotArea>
      <c:layout>
        <c:manualLayout>
          <c:layoutTarget val="inner"/>
          <c:xMode val="edge"/>
          <c:yMode val="edge"/>
          <c:x val="0.23163282796685"/>
          <c:y val="0.0911919181896871"/>
          <c:w val="0.563945286721917"/>
          <c:h val="0.859067035525029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explosion val="10"/>
          <c:dPt>
            <c:idx val="0"/>
            <c:bubble3D val="0"/>
            <c:spPr>
              <a:solidFill>
                <a:srgbClr val="6CAC00"/>
              </a:solidFill>
            </c:spPr>
          </c:dPt>
          <c:dPt>
            <c:idx val="1"/>
            <c:bubble3D val="0"/>
            <c:spPr>
              <a:solidFill>
                <a:srgbClr val="352F2F"/>
              </a:solidFill>
            </c:spPr>
          </c:dPt>
          <c:dPt>
            <c:idx val="2"/>
            <c:bubble3D val="0"/>
            <c:spPr>
              <a:solidFill>
                <a:schemeClr val="bg1">
                  <a:lumMod val="75000"/>
                </a:schemeClr>
              </a:solidFill>
            </c:spPr>
          </c:dPt>
          <c:dPt>
            <c:idx val="3"/>
            <c:bubble3D val="0"/>
            <c:spPr>
              <a:solidFill>
                <a:srgbClr val="39A3CD"/>
              </a:solidFill>
            </c:spPr>
          </c:dPt>
          <c:cat>
            <c:strRef>
              <c:f>Sheet1!$A$2:$A$5</c:f>
              <c:strCache>
                <c:ptCount val="4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</c:strCache>
            </c:strRef>
          </c:cat>
          <c:val>
            <c:numRef>
              <c:f>Sheet1!$B$2:$B$5</c:f>
              <c:numCache>
                <c:formatCode>0%</c:formatCode>
                <c:ptCount val="4"/>
                <c:pt idx="0">
                  <c:v>0.25</c:v>
                </c:pt>
                <c:pt idx="1">
                  <c:v>0.25</c:v>
                </c:pt>
                <c:pt idx="2">
                  <c:v>0.25</c:v>
                </c:pt>
                <c:pt idx="3">
                  <c:v>0.25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plotVisOnly val="1"/>
    <c:dispBlanksAs val="zero"/>
    <c:showDLblsOverMax val="1"/>
  </c:chart>
  <c:txPr>
    <a:bodyPr/>
    <a:lstStyle/>
    <a:p>
      <a:pPr>
        <a:defRPr sz="1800"/>
      </a:pPr>
      <a:endParaRPr lang="zh-CN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8A9B73-90D4-C340-9A97-1CA641350027}" type="datetimeFigureOut">
              <a:rPr kumimoji="1" lang="zh-CN" altLang="en-US" smtClean="0"/>
              <a:t>2018/3/11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FDB5C2-C341-9843-9E99-4CFACF5C8DB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1934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FDB5C2-C341-9843-9E99-4CFACF5C8DBC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80955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FDB5C2-C341-9843-9E99-4CFACF5C8DBC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800373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FDB5C2-C341-9843-9E99-4CFACF5C8DBC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695009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知识类</a:t>
            </a:r>
            <a:r>
              <a:rPr kumimoji="1" lang="en-US" altLang="zh-CN" dirty="0" smtClean="0"/>
              <a:t>app</a:t>
            </a:r>
            <a:r>
              <a:rPr kumimoji="1" lang="zh-CN" altLang="en-US" dirty="0" smtClean="0"/>
              <a:t>一天用户都可能处在活跃状态。</a:t>
            </a:r>
            <a:endParaRPr kumimoji="1" lang="en-US" altLang="zh-CN" dirty="0" smtClean="0"/>
          </a:p>
          <a:p>
            <a:endParaRPr kumimoji="1" lang="en-US" altLang="zh-CN" dirty="0" smtClean="0"/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近两年中国内容付费用户规模呈高速增长态势，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2017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年内容付费用户规模将达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1.88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亿人。</a:t>
            </a:r>
          </a:p>
          <a:p>
            <a:r>
              <a:rPr lang="zh-CN" altLang="en-US" dirty="0" smtClean="0">
                <a:effectLst/>
              </a:rPr>
              <a:t>数据显示：</a:t>
            </a:r>
            <a:r>
              <a:rPr lang="en-US" altLang="zh-CN" dirty="0" smtClean="0">
                <a:effectLst/>
              </a:rPr>
              <a:t>2017</a:t>
            </a:r>
            <a:r>
              <a:rPr lang="zh-CN" altLang="en-US" dirty="0" smtClean="0">
                <a:effectLst/>
              </a:rPr>
              <a:t>年知识付费的市场大约有</a:t>
            </a:r>
            <a:r>
              <a:rPr lang="en-US" altLang="zh-CN" dirty="0" smtClean="0">
                <a:effectLst/>
              </a:rPr>
              <a:t>150</a:t>
            </a:r>
            <a:r>
              <a:rPr lang="zh-CN" altLang="en-US" dirty="0" smtClean="0">
                <a:effectLst/>
              </a:rPr>
              <a:t>亿左右，到</a:t>
            </a:r>
            <a:r>
              <a:rPr lang="en-US" altLang="zh-CN" dirty="0" smtClean="0">
                <a:effectLst/>
              </a:rPr>
              <a:t>2020</a:t>
            </a:r>
            <a:r>
              <a:rPr lang="zh-CN" altLang="en-US" dirty="0" smtClean="0">
                <a:effectLst/>
              </a:rPr>
              <a:t>年可以到</a:t>
            </a:r>
            <a:r>
              <a:rPr lang="en-US" altLang="zh-CN" dirty="0" smtClean="0">
                <a:effectLst/>
              </a:rPr>
              <a:t>500</a:t>
            </a:r>
            <a:r>
              <a:rPr lang="zh-CN" altLang="en-US" dirty="0" smtClean="0">
                <a:effectLst/>
              </a:rPr>
              <a:t>亿左右。</a:t>
            </a:r>
            <a:endParaRPr kumimoji="1" lang="en-US" altLang="zh-CN" dirty="0" smtClean="0"/>
          </a:p>
          <a:p>
            <a:endParaRPr kumimoji="1" lang="en-US" altLang="zh-CN" dirty="0" smtClean="0"/>
          </a:p>
          <a:p>
            <a:r>
              <a:rPr kumimoji="1" lang="en-US" altLang="zh-CN" dirty="0" smtClean="0"/>
              <a:t>2017</a:t>
            </a:r>
            <a:r>
              <a:rPr kumimoji="1" lang="zh-CN" altLang="en-US" dirty="0" smtClean="0"/>
              <a:t>年，知乎入围社交类</a:t>
            </a:r>
            <a:r>
              <a:rPr kumimoji="1" lang="en-US" altLang="zh-CN" dirty="0" smtClean="0"/>
              <a:t>app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TOP10</a:t>
            </a:r>
            <a:r>
              <a:rPr kumimoji="1" lang="zh-CN" altLang="en-US" dirty="0" smtClean="0"/>
              <a:t>市场，一改往日淡出社交娱乐风，一股知识社交正在席卷而来。</a:t>
            </a:r>
            <a:endParaRPr kumimoji="1" lang="en-US" altLang="zh-CN" dirty="0" smtClean="0"/>
          </a:p>
          <a:p>
            <a:endParaRPr kumimoji="1" lang="en-US" altLang="zh-CN" dirty="0" smtClean="0"/>
          </a:p>
          <a:p>
            <a:r>
              <a:rPr kumimoji="1" lang="zh-CN" altLang="en-US" dirty="0" smtClean="0"/>
              <a:t>我们的预期是在先期先积累用户量，在用户基数达到一定的情况下推出付费的服务。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FDB5C2-C341-9843-9E99-4CFACF5C8DBC}" type="slidenum">
              <a:rPr kumimoji="1" lang="zh-CN" altLang="en-US" smtClean="0"/>
              <a:t>23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085728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与其它学校的学生会取得联系，并将资源按学校进行分类。这样就可以在一个平台查看到各个高校的资源。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FDB5C2-C341-9843-9E99-4CFACF5C8DBC}" type="slidenum">
              <a:rPr kumimoji="1" lang="zh-CN" altLang="en-US" smtClean="0"/>
              <a:t>26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430030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FDB5C2-C341-9843-9E99-4CFACF5C8DBC}" type="slidenum">
              <a:rPr kumimoji="1" lang="zh-CN" altLang="en-US" smtClean="0"/>
              <a:t>28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54013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FDB5C2-C341-9843-9E99-4CFACF5C8DBC}" type="slidenum">
              <a:rPr kumimoji="1" lang="zh-CN" altLang="en-US" smtClean="0"/>
              <a:t>29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348658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baseline="0" dirty="0" smtClean="0"/>
              <a:t>某门课程大于多少分才允许发资源</a:t>
            </a:r>
            <a:endParaRPr kumimoji="1" lang="en-US" altLang="zh-CN" dirty="0" smtClean="0"/>
          </a:p>
          <a:p>
            <a:r>
              <a:rPr kumimoji="1" lang="zh-CN" altLang="en-US" dirty="0" smtClean="0"/>
              <a:t>评价低于多少就删帖删资源</a:t>
            </a:r>
            <a:endParaRPr kumimoji="1" lang="en-US" altLang="zh-CN" dirty="0" smtClean="0"/>
          </a:p>
          <a:p>
            <a:r>
              <a:rPr kumimoji="1" lang="en-US" altLang="zh-CN" dirty="0" err="1" smtClean="0"/>
              <a:t>ppt</a:t>
            </a:r>
            <a:r>
              <a:rPr kumimoji="1" lang="zh-CN" altLang="en-US" dirty="0" smtClean="0"/>
              <a:t>是否可以公开？我觉得</a:t>
            </a:r>
            <a:endParaRPr kumimoji="1" lang="en-US" altLang="zh-CN" dirty="0" smtClean="0"/>
          </a:p>
          <a:p>
            <a:r>
              <a:rPr kumimoji="1" lang="zh-CN" altLang="en-US" dirty="0" smtClean="0"/>
              <a:t>发帖时注明是否原创（引入惩罚机制，一旦发现就注销（毕竟</a:t>
            </a:r>
            <a:r>
              <a:rPr kumimoji="1" lang="en-US" altLang="zh-CN" dirty="0" smtClean="0"/>
              <a:t>B</a:t>
            </a:r>
            <a:r>
              <a:rPr kumimoji="1" lang="zh-CN" altLang="en-US" dirty="0" smtClean="0"/>
              <a:t>站也不能完全保证说自己是原创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FDB5C2-C341-9843-9E99-4CFACF5C8DBC}" type="slidenum">
              <a:rPr kumimoji="1" lang="zh-CN" altLang="en-US" smtClean="0"/>
              <a:t>31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35647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2933" y="-16932"/>
            <a:ext cx="1032934" cy="1032934"/>
          </a:xfrm>
          <a:prstGeom prst="rect">
            <a:avLst/>
          </a:prstGeom>
        </p:spPr>
      </p:pic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382BB-6011-49F1-99E4-27487DF6D14A}" type="datetimeFigureOut">
              <a:rPr lang="zh-CN" altLang="en-US" smtClean="0"/>
              <a:pPr/>
              <a:t>2018/3/11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5A864-2C41-4624-BEB6-8E271173E928}" type="slidenum">
              <a:rPr lang="zh-CN" altLang="en-US" smtClean="0"/>
              <a:pPr/>
              <a:t>‹#›</a:t>
            </a:fld>
            <a:endParaRPr lang="zh-CN" altLang="en-US"/>
          </a:p>
        </p:txBody>
      </p:sp>
      <p:grpSp>
        <p:nvGrpSpPr>
          <p:cNvPr id="5" name="组合 4"/>
          <p:cNvGrpSpPr/>
          <p:nvPr userDrawn="1"/>
        </p:nvGrpSpPr>
        <p:grpSpPr>
          <a:xfrm>
            <a:off x="395785" y="136478"/>
            <a:ext cx="802223" cy="423080"/>
            <a:chOff x="395785" y="136478"/>
            <a:chExt cx="802223" cy="423080"/>
          </a:xfrm>
        </p:grpSpPr>
        <p:sp>
          <p:nvSpPr>
            <p:cNvPr id="6" name="燕尾形 5"/>
            <p:cNvSpPr/>
            <p:nvPr/>
          </p:nvSpPr>
          <p:spPr>
            <a:xfrm>
              <a:off x="395785" y="136478"/>
              <a:ext cx="313899" cy="423080"/>
            </a:xfrm>
            <a:prstGeom prst="chevron">
              <a:avLst/>
            </a:prstGeom>
            <a:solidFill>
              <a:srgbClr val="33CC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0" i="0" dirty="0">
                <a:solidFill>
                  <a:schemeClr val="tx1"/>
                </a:solidFill>
                <a:ea typeface="Microsoft YaHei Regular" charset="-122"/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682389" y="136478"/>
              <a:ext cx="515619" cy="423080"/>
            </a:xfrm>
            <a:prstGeom prst="chevron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0" i="0" dirty="0">
                <a:solidFill>
                  <a:schemeClr val="tx1"/>
                </a:solidFill>
                <a:ea typeface="Microsoft YaHei Regular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641811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382BB-6011-49F1-99E4-27487DF6D14A}" type="datetimeFigureOut">
              <a:rPr lang="zh-CN" altLang="en-US" smtClean="0"/>
              <a:pPr/>
              <a:t>2018/3/11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5A864-2C41-4624-BEB6-8E271173E92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08042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382BB-6011-49F1-99E4-27487DF6D14A}" type="datetimeFigureOut">
              <a:rPr lang="zh-CN" altLang="en-US" smtClean="0"/>
              <a:pPr/>
              <a:t>2018/3/11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5A864-2C41-4624-BEB6-8E271173E92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50597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ea typeface="Microsoft YaHei Regular" charset="-122"/>
              </a:defRPr>
            </a:lvl1pPr>
          </a:lstStyle>
          <a:p>
            <a:fld id="{77A382BB-6011-49F1-99E4-27487DF6D14A}" type="datetimeFigureOut">
              <a:rPr lang="zh-CN" altLang="en-US" smtClean="0"/>
              <a:pPr/>
              <a:t>2018/3/11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ea typeface="Microsoft YaHei Regular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ea typeface="Microsoft YaHei Regular" charset="-122"/>
              </a:defRPr>
            </a:lvl1pPr>
          </a:lstStyle>
          <a:p>
            <a:fld id="{10B5A864-2C41-4624-BEB6-8E271173E928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806469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49" r:id="rId2"/>
    <p:sldLayoutId id="2147483655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+mj-lt"/>
          <a:ea typeface="Microsoft YaHei Regular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+mn-lt"/>
          <a:ea typeface="Microsoft YaHei Regular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+mn-lt"/>
          <a:ea typeface="Microsoft YaHei Regular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+mn-lt"/>
          <a:ea typeface="Microsoft YaHei Regular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+mn-lt"/>
          <a:ea typeface="Microsoft YaHei Regular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+mn-lt"/>
          <a:ea typeface="Microsoft YaHei Regular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GI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GI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GI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GI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G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4" Type="http://schemas.openxmlformats.org/officeDocument/2006/relationships/image" Target="../media/image22.jp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tiff"/><Relationship Id="rId5" Type="http://schemas.openxmlformats.org/officeDocument/2006/relationships/image" Target="../media/image26.tiff"/><Relationship Id="rId6" Type="http://schemas.openxmlformats.org/officeDocument/2006/relationships/image" Target="../media/image27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4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4" Type="http://schemas.openxmlformats.org/officeDocument/2006/relationships/image" Target="../media/image35.tiff"/><Relationship Id="rId5" Type="http://schemas.openxmlformats.org/officeDocument/2006/relationships/image" Target="../media/image36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chart" Target="../charts/char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7.jpg"/><Relationship Id="rId3" Type="http://schemas.openxmlformats.org/officeDocument/2006/relationships/image" Target="../media/image38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1.jpe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4" Type="http://schemas.openxmlformats.org/officeDocument/2006/relationships/image" Target="../media/image9.tiff"/><Relationship Id="rId5" Type="http://schemas.openxmlformats.org/officeDocument/2006/relationships/image" Target="../media/image10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4" Type="http://schemas.openxmlformats.org/officeDocument/2006/relationships/image" Target="../media/image13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722461" y="3602038"/>
            <a:ext cx="9144000" cy="1655762"/>
          </a:xfrm>
        </p:spPr>
        <p:txBody>
          <a:bodyPr/>
          <a:lstStyle/>
          <a:p>
            <a:r>
              <a:rPr lang="en-US" altLang="zh-CN" dirty="0" err="1" smtClean="0">
                <a:solidFill>
                  <a:schemeClr val="bg1"/>
                </a:solidFill>
              </a:rPr>
              <a:t>iCourse</a:t>
            </a:r>
            <a:r>
              <a:rPr lang="zh-CN" altLang="en-US" dirty="0" smtClean="0">
                <a:solidFill>
                  <a:schemeClr val="bg1"/>
                </a:solidFill>
              </a:rPr>
              <a:t>开发团队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4" name="标题 3"/>
          <p:cNvSpPr txBox="1">
            <a:spLocks noGrp="1"/>
          </p:cNvSpPr>
          <p:nvPr>
            <p:ph type="ctrTitle"/>
          </p:nvPr>
        </p:nvSpPr>
        <p:spPr>
          <a:xfrm>
            <a:off x="1722461" y="2036465"/>
            <a:ext cx="9144000" cy="13111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校园课程资源</a:t>
            </a:r>
            <a:endParaRPr lang="en-US" altLang="zh-CN" sz="4400" dirty="0" smtClean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ctr"/>
            <a:r>
              <a:rPr lang="zh-CN" altLang="en-US" sz="44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共享平台</a:t>
            </a:r>
            <a:endParaRPr lang="zh-CN" altLang="en-US" sz="44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740323" y="955135"/>
            <a:ext cx="310827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6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众学科技</a:t>
            </a:r>
            <a:endParaRPr lang="zh-CN" altLang="en-US" sz="5600" dirty="0">
              <a:solidFill>
                <a:schemeClr val="accent4">
                  <a:lumMod val="60000"/>
                  <a:lumOff val="40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05798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0"/>
            <a:ext cx="12192000" cy="310515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Microsoft YaHei Regular" charset="-122"/>
            </a:endParaRPr>
          </a:p>
        </p:txBody>
      </p:sp>
      <p:sp>
        <p:nvSpPr>
          <p:cNvPr id="4" name="等腰三角形 3"/>
          <p:cNvSpPr/>
          <p:nvPr/>
        </p:nvSpPr>
        <p:spPr>
          <a:xfrm>
            <a:off x="5676900" y="2781300"/>
            <a:ext cx="838200" cy="323850"/>
          </a:xfrm>
          <a:prstGeom prst="triangle">
            <a:avLst/>
          </a:prstGeom>
          <a:solidFill>
            <a:srgbClr val="E7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Microsoft YaHei Regular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361374" y="129671"/>
            <a:ext cx="33314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chemeClr val="bg1"/>
                </a:solidFill>
                <a:ea typeface="Microsoft YaHei Regular" charset="-122"/>
              </a:rPr>
              <a:t>与同类应用相比的优势</a:t>
            </a:r>
            <a:endParaRPr lang="zh-CN" altLang="en-US" sz="2400" dirty="0">
              <a:solidFill>
                <a:schemeClr val="bg1"/>
              </a:solidFill>
              <a:ea typeface="Microsoft YaHei Regular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395785" y="136478"/>
            <a:ext cx="802223" cy="423080"/>
            <a:chOff x="395785" y="136478"/>
            <a:chExt cx="802223" cy="423080"/>
          </a:xfrm>
        </p:grpSpPr>
        <p:sp>
          <p:nvSpPr>
            <p:cNvPr id="6" name="燕尾形 5"/>
            <p:cNvSpPr/>
            <p:nvPr/>
          </p:nvSpPr>
          <p:spPr>
            <a:xfrm>
              <a:off x="395785" y="136478"/>
              <a:ext cx="313899" cy="423080"/>
            </a:xfrm>
            <a:prstGeom prst="chevron">
              <a:avLst/>
            </a:prstGeom>
            <a:solidFill>
              <a:srgbClr val="33CC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Microsoft YaHei Regular" charset="-122"/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682389" y="136478"/>
              <a:ext cx="515619" cy="423080"/>
            </a:xfrm>
            <a:prstGeom prst="chevron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Microsoft YaHei Regular" charset="-122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1566333" y="1119354"/>
            <a:ext cx="1499132" cy="1408806"/>
            <a:chOff x="6902450" y="1241425"/>
            <a:chExt cx="1633537" cy="1535113"/>
          </a:xfrm>
        </p:grpSpPr>
        <p:sp>
          <p:nvSpPr>
            <p:cNvPr id="9" name="Freeform 5"/>
            <p:cNvSpPr>
              <a:spLocks noEditPoints="1"/>
            </p:cNvSpPr>
            <p:nvPr/>
          </p:nvSpPr>
          <p:spPr bwMode="auto">
            <a:xfrm>
              <a:off x="6902450" y="1241425"/>
              <a:ext cx="1504950" cy="1316038"/>
            </a:xfrm>
            <a:custGeom>
              <a:avLst/>
              <a:gdLst>
                <a:gd name="T0" fmla="*/ 719 w 948"/>
                <a:gd name="T1" fmla="*/ 235 h 829"/>
                <a:gd name="T2" fmla="*/ 694 w 948"/>
                <a:gd name="T3" fmla="*/ 273 h 829"/>
                <a:gd name="T4" fmla="*/ 948 w 948"/>
                <a:gd name="T5" fmla="*/ 365 h 829"/>
                <a:gd name="T6" fmla="*/ 375 w 948"/>
                <a:gd name="T7" fmla="*/ 254 h 829"/>
                <a:gd name="T8" fmla="*/ 496 w 948"/>
                <a:gd name="T9" fmla="*/ 238 h 829"/>
                <a:gd name="T10" fmla="*/ 617 w 948"/>
                <a:gd name="T11" fmla="*/ 183 h 829"/>
                <a:gd name="T12" fmla="*/ 513 w 948"/>
                <a:gd name="T13" fmla="*/ 6 h 829"/>
                <a:gd name="T14" fmla="*/ 419 w 948"/>
                <a:gd name="T15" fmla="*/ 150 h 829"/>
                <a:gd name="T16" fmla="*/ 375 w 948"/>
                <a:gd name="T17" fmla="*/ 254 h 829"/>
                <a:gd name="T18" fmla="*/ 673 w 948"/>
                <a:gd name="T19" fmla="*/ 283 h 829"/>
                <a:gd name="T20" fmla="*/ 632 w 948"/>
                <a:gd name="T21" fmla="*/ 277 h 829"/>
                <a:gd name="T22" fmla="*/ 602 w 948"/>
                <a:gd name="T23" fmla="*/ 242 h 829"/>
                <a:gd name="T24" fmla="*/ 407 w 948"/>
                <a:gd name="T25" fmla="*/ 304 h 829"/>
                <a:gd name="T26" fmla="*/ 382 w 948"/>
                <a:gd name="T27" fmla="*/ 352 h 829"/>
                <a:gd name="T28" fmla="*/ 346 w 948"/>
                <a:gd name="T29" fmla="*/ 360 h 829"/>
                <a:gd name="T30" fmla="*/ 346 w 948"/>
                <a:gd name="T31" fmla="*/ 590 h 829"/>
                <a:gd name="T32" fmla="*/ 388 w 948"/>
                <a:gd name="T33" fmla="*/ 633 h 829"/>
                <a:gd name="T34" fmla="*/ 509 w 948"/>
                <a:gd name="T35" fmla="*/ 683 h 829"/>
                <a:gd name="T36" fmla="*/ 669 w 948"/>
                <a:gd name="T37" fmla="*/ 661 h 829"/>
                <a:gd name="T38" fmla="*/ 357 w 948"/>
                <a:gd name="T39" fmla="*/ 696 h 829"/>
                <a:gd name="T40" fmla="*/ 477 w 948"/>
                <a:gd name="T41" fmla="*/ 811 h 829"/>
                <a:gd name="T42" fmla="*/ 627 w 948"/>
                <a:gd name="T43" fmla="*/ 715 h 829"/>
                <a:gd name="T44" fmla="*/ 421 w 948"/>
                <a:gd name="T45" fmla="*/ 690 h 829"/>
                <a:gd name="T46" fmla="*/ 307 w 948"/>
                <a:gd name="T47" fmla="*/ 342 h 829"/>
                <a:gd name="T48" fmla="*/ 144 w 948"/>
                <a:gd name="T49" fmla="*/ 465 h 829"/>
                <a:gd name="T50" fmla="*/ 155 w 948"/>
                <a:gd name="T51" fmla="*/ 515 h 829"/>
                <a:gd name="T52" fmla="*/ 284 w 948"/>
                <a:gd name="T53" fmla="*/ 611 h 829"/>
                <a:gd name="T54" fmla="*/ 313 w 948"/>
                <a:gd name="T55" fmla="*/ 590 h 829"/>
                <a:gd name="T56" fmla="*/ 315 w 948"/>
                <a:gd name="T57" fmla="*/ 350 h 829"/>
                <a:gd name="T58" fmla="*/ 48 w 948"/>
                <a:gd name="T59" fmla="*/ 471 h 829"/>
                <a:gd name="T60" fmla="*/ 2 w 948"/>
                <a:gd name="T61" fmla="*/ 506 h 829"/>
                <a:gd name="T62" fmla="*/ 52 w 948"/>
                <a:gd name="T63" fmla="*/ 533 h 829"/>
                <a:gd name="T64" fmla="*/ 661 w 948"/>
                <a:gd name="T65" fmla="*/ 165 h 829"/>
                <a:gd name="T66" fmla="*/ 705 w 948"/>
                <a:gd name="T67" fmla="*/ 185 h 829"/>
                <a:gd name="T68" fmla="*/ 807 w 948"/>
                <a:gd name="T69" fmla="*/ 219 h 829"/>
                <a:gd name="T70" fmla="*/ 819 w 948"/>
                <a:gd name="T71" fmla="*/ 138 h 829"/>
                <a:gd name="T72" fmla="*/ 642 w 948"/>
                <a:gd name="T73" fmla="*/ 27 h 829"/>
                <a:gd name="T74" fmla="*/ 571 w 948"/>
                <a:gd name="T75" fmla="*/ 42 h 829"/>
                <a:gd name="T76" fmla="*/ 661 w 948"/>
                <a:gd name="T77" fmla="*/ 165 h 829"/>
                <a:gd name="T78" fmla="*/ 290 w 948"/>
                <a:gd name="T79" fmla="*/ 686 h 829"/>
                <a:gd name="T80" fmla="*/ 275 w 948"/>
                <a:gd name="T81" fmla="*/ 633 h 829"/>
                <a:gd name="T82" fmla="*/ 134 w 948"/>
                <a:gd name="T83" fmla="*/ 546 h 829"/>
                <a:gd name="T84" fmla="*/ 84 w 948"/>
                <a:gd name="T85" fmla="*/ 554 h 829"/>
                <a:gd name="T86" fmla="*/ 36 w 948"/>
                <a:gd name="T87" fmla="*/ 658 h 829"/>
                <a:gd name="T88" fmla="*/ 167 w 948"/>
                <a:gd name="T89" fmla="*/ 798 h 829"/>
                <a:gd name="T90" fmla="*/ 342 w 948"/>
                <a:gd name="T91" fmla="*/ 829 h 829"/>
                <a:gd name="T92" fmla="*/ 332 w 948"/>
                <a:gd name="T93" fmla="*/ 702 h 829"/>
                <a:gd name="T94" fmla="*/ 127 w 948"/>
                <a:gd name="T95" fmla="*/ 448 h 829"/>
                <a:gd name="T96" fmla="*/ 292 w 948"/>
                <a:gd name="T97" fmla="*/ 313 h 829"/>
                <a:gd name="T98" fmla="*/ 309 w 948"/>
                <a:gd name="T99" fmla="*/ 263 h 829"/>
                <a:gd name="T100" fmla="*/ 352 w 948"/>
                <a:gd name="T101" fmla="*/ 248 h 829"/>
                <a:gd name="T102" fmla="*/ 396 w 948"/>
                <a:gd name="T103" fmla="*/ 144 h 829"/>
                <a:gd name="T104" fmla="*/ 490 w 948"/>
                <a:gd name="T105" fmla="*/ 0 h 829"/>
                <a:gd name="T106" fmla="*/ 273 w 948"/>
                <a:gd name="T107" fmla="*/ 48 h 829"/>
                <a:gd name="T108" fmla="*/ 102 w 948"/>
                <a:gd name="T109" fmla="*/ 185 h 829"/>
                <a:gd name="T110" fmla="*/ 17 w 948"/>
                <a:gd name="T111" fmla="*/ 356 h 829"/>
                <a:gd name="T112" fmla="*/ 71 w 948"/>
                <a:gd name="T113" fmla="*/ 448 h 8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948" h="829">
                  <a:moveTo>
                    <a:pt x="909" y="263"/>
                  </a:moveTo>
                  <a:lnTo>
                    <a:pt x="909" y="263"/>
                  </a:lnTo>
                  <a:lnTo>
                    <a:pt x="863" y="252"/>
                  </a:lnTo>
                  <a:lnTo>
                    <a:pt x="815" y="244"/>
                  </a:lnTo>
                  <a:lnTo>
                    <a:pt x="767" y="238"/>
                  </a:lnTo>
                  <a:lnTo>
                    <a:pt x="719" y="235"/>
                  </a:lnTo>
                  <a:lnTo>
                    <a:pt x="719" y="235"/>
                  </a:lnTo>
                  <a:lnTo>
                    <a:pt x="715" y="246"/>
                  </a:lnTo>
                  <a:lnTo>
                    <a:pt x="711" y="256"/>
                  </a:lnTo>
                  <a:lnTo>
                    <a:pt x="702" y="267"/>
                  </a:lnTo>
                  <a:lnTo>
                    <a:pt x="694" y="273"/>
                  </a:lnTo>
                  <a:lnTo>
                    <a:pt x="694" y="273"/>
                  </a:lnTo>
                  <a:lnTo>
                    <a:pt x="705" y="310"/>
                  </a:lnTo>
                  <a:lnTo>
                    <a:pt x="715" y="348"/>
                  </a:lnTo>
                  <a:lnTo>
                    <a:pt x="723" y="385"/>
                  </a:lnTo>
                  <a:lnTo>
                    <a:pt x="730" y="425"/>
                  </a:lnTo>
                  <a:lnTo>
                    <a:pt x="948" y="365"/>
                  </a:lnTo>
                  <a:lnTo>
                    <a:pt x="948" y="365"/>
                  </a:lnTo>
                  <a:lnTo>
                    <a:pt x="940" y="338"/>
                  </a:lnTo>
                  <a:lnTo>
                    <a:pt x="932" y="313"/>
                  </a:lnTo>
                  <a:lnTo>
                    <a:pt x="921" y="288"/>
                  </a:lnTo>
                  <a:lnTo>
                    <a:pt x="909" y="263"/>
                  </a:lnTo>
                  <a:lnTo>
                    <a:pt x="909" y="263"/>
                  </a:lnTo>
                  <a:close/>
                  <a:moveTo>
                    <a:pt x="375" y="254"/>
                  </a:moveTo>
                  <a:lnTo>
                    <a:pt x="375" y="254"/>
                  </a:lnTo>
                  <a:lnTo>
                    <a:pt x="388" y="260"/>
                  </a:lnTo>
                  <a:lnTo>
                    <a:pt x="396" y="271"/>
                  </a:lnTo>
                  <a:lnTo>
                    <a:pt x="396" y="271"/>
                  </a:lnTo>
                  <a:lnTo>
                    <a:pt x="446" y="254"/>
                  </a:lnTo>
                  <a:lnTo>
                    <a:pt x="496" y="238"/>
                  </a:lnTo>
                  <a:lnTo>
                    <a:pt x="548" y="227"/>
                  </a:lnTo>
                  <a:lnTo>
                    <a:pt x="600" y="219"/>
                  </a:lnTo>
                  <a:lnTo>
                    <a:pt x="600" y="219"/>
                  </a:lnTo>
                  <a:lnTo>
                    <a:pt x="605" y="206"/>
                  </a:lnTo>
                  <a:lnTo>
                    <a:pt x="609" y="194"/>
                  </a:lnTo>
                  <a:lnTo>
                    <a:pt x="617" y="183"/>
                  </a:lnTo>
                  <a:lnTo>
                    <a:pt x="627" y="175"/>
                  </a:lnTo>
                  <a:lnTo>
                    <a:pt x="627" y="175"/>
                  </a:lnTo>
                  <a:lnTo>
                    <a:pt x="602" y="131"/>
                  </a:lnTo>
                  <a:lnTo>
                    <a:pt x="575" y="88"/>
                  </a:lnTo>
                  <a:lnTo>
                    <a:pt x="546" y="46"/>
                  </a:lnTo>
                  <a:lnTo>
                    <a:pt x="513" y="6"/>
                  </a:lnTo>
                  <a:lnTo>
                    <a:pt x="513" y="6"/>
                  </a:lnTo>
                  <a:lnTo>
                    <a:pt x="492" y="33"/>
                  </a:lnTo>
                  <a:lnTo>
                    <a:pt x="471" y="63"/>
                  </a:lnTo>
                  <a:lnTo>
                    <a:pt x="452" y="90"/>
                  </a:lnTo>
                  <a:lnTo>
                    <a:pt x="436" y="121"/>
                  </a:lnTo>
                  <a:lnTo>
                    <a:pt x="419" y="150"/>
                  </a:lnTo>
                  <a:lnTo>
                    <a:pt x="405" y="181"/>
                  </a:lnTo>
                  <a:lnTo>
                    <a:pt x="390" y="215"/>
                  </a:lnTo>
                  <a:lnTo>
                    <a:pt x="377" y="246"/>
                  </a:lnTo>
                  <a:lnTo>
                    <a:pt x="377" y="246"/>
                  </a:lnTo>
                  <a:lnTo>
                    <a:pt x="375" y="254"/>
                  </a:lnTo>
                  <a:lnTo>
                    <a:pt x="375" y="254"/>
                  </a:lnTo>
                  <a:close/>
                  <a:moveTo>
                    <a:pt x="707" y="429"/>
                  </a:moveTo>
                  <a:lnTo>
                    <a:pt x="707" y="429"/>
                  </a:lnTo>
                  <a:lnTo>
                    <a:pt x="700" y="394"/>
                  </a:lnTo>
                  <a:lnTo>
                    <a:pt x="694" y="356"/>
                  </a:lnTo>
                  <a:lnTo>
                    <a:pt x="684" y="319"/>
                  </a:lnTo>
                  <a:lnTo>
                    <a:pt x="673" y="283"/>
                  </a:lnTo>
                  <a:lnTo>
                    <a:pt x="673" y="283"/>
                  </a:lnTo>
                  <a:lnTo>
                    <a:pt x="661" y="285"/>
                  </a:lnTo>
                  <a:lnTo>
                    <a:pt x="661" y="285"/>
                  </a:lnTo>
                  <a:lnTo>
                    <a:pt x="650" y="283"/>
                  </a:lnTo>
                  <a:lnTo>
                    <a:pt x="640" y="281"/>
                  </a:lnTo>
                  <a:lnTo>
                    <a:pt x="632" y="277"/>
                  </a:lnTo>
                  <a:lnTo>
                    <a:pt x="623" y="273"/>
                  </a:lnTo>
                  <a:lnTo>
                    <a:pt x="617" y="267"/>
                  </a:lnTo>
                  <a:lnTo>
                    <a:pt x="611" y="258"/>
                  </a:lnTo>
                  <a:lnTo>
                    <a:pt x="607" y="250"/>
                  </a:lnTo>
                  <a:lnTo>
                    <a:pt x="602" y="242"/>
                  </a:lnTo>
                  <a:lnTo>
                    <a:pt x="602" y="242"/>
                  </a:lnTo>
                  <a:lnTo>
                    <a:pt x="552" y="250"/>
                  </a:lnTo>
                  <a:lnTo>
                    <a:pt x="502" y="260"/>
                  </a:lnTo>
                  <a:lnTo>
                    <a:pt x="455" y="275"/>
                  </a:lnTo>
                  <a:lnTo>
                    <a:pt x="407" y="294"/>
                  </a:lnTo>
                  <a:lnTo>
                    <a:pt x="407" y="294"/>
                  </a:lnTo>
                  <a:lnTo>
                    <a:pt x="407" y="304"/>
                  </a:lnTo>
                  <a:lnTo>
                    <a:pt x="407" y="304"/>
                  </a:lnTo>
                  <a:lnTo>
                    <a:pt x="407" y="317"/>
                  </a:lnTo>
                  <a:lnTo>
                    <a:pt x="402" y="327"/>
                  </a:lnTo>
                  <a:lnTo>
                    <a:pt x="396" y="335"/>
                  </a:lnTo>
                  <a:lnTo>
                    <a:pt x="390" y="344"/>
                  </a:lnTo>
                  <a:lnTo>
                    <a:pt x="382" y="352"/>
                  </a:lnTo>
                  <a:lnTo>
                    <a:pt x="371" y="356"/>
                  </a:lnTo>
                  <a:lnTo>
                    <a:pt x="361" y="360"/>
                  </a:lnTo>
                  <a:lnTo>
                    <a:pt x="350" y="363"/>
                  </a:lnTo>
                  <a:lnTo>
                    <a:pt x="350" y="363"/>
                  </a:lnTo>
                  <a:lnTo>
                    <a:pt x="346" y="360"/>
                  </a:lnTo>
                  <a:lnTo>
                    <a:pt x="346" y="360"/>
                  </a:lnTo>
                  <a:lnTo>
                    <a:pt x="338" y="417"/>
                  </a:lnTo>
                  <a:lnTo>
                    <a:pt x="334" y="473"/>
                  </a:lnTo>
                  <a:lnTo>
                    <a:pt x="332" y="531"/>
                  </a:lnTo>
                  <a:lnTo>
                    <a:pt x="336" y="588"/>
                  </a:lnTo>
                  <a:lnTo>
                    <a:pt x="336" y="588"/>
                  </a:lnTo>
                  <a:lnTo>
                    <a:pt x="346" y="590"/>
                  </a:lnTo>
                  <a:lnTo>
                    <a:pt x="357" y="592"/>
                  </a:lnTo>
                  <a:lnTo>
                    <a:pt x="365" y="598"/>
                  </a:lnTo>
                  <a:lnTo>
                    <a:pt x="373" y="604"/>
                  </a:lnTo>
                  <a:lnTo>
                    <a:pt x="380" y="613"/>
                  </a:lnTo>
                  <a:lnTo>
                    <a:pt x="384" y="623"/>
                  </a:lnTo>
                  <a:lnTo>
                    <a:pt x="388" y="633"/>
                  </a:lnTo>
                  <a:lnTo>
                    <a:pt x="388" y="644"/>
                  </a:lnTo>
                  <a:lnTo>
                    <a:pt x="388" y="644"/>
                  </a:lnTo>
                  <a:lnTo>
                    <a:pt x="388" y="654"/>
                  </a:lnTo>
                  <a:lnTo>
                    <a:pt x="388" y="654"/>
                  </a:lnTo>
                  <a:lnTo>
                    <a:pt x="448" y="671"/>
                  </a:lnTo>
                  <a:lnTo>
                    <a:pt x="509" y="683"/>
                  </a:lnTo>
                  <a:lnTo>
                    <a:pt x="571" y="690"/>
                  </a:lnTo>
                  <a:lnTo>
                    <a:pt x="634" y="694"/>
                  </a:lnTo>
                  <a:lnTo>
                    <a:pt x="634" y="694"/>
                  </a:lnTo>
                  <a:lnTo>
                    <a:pt x="646" y="692"/>
                  </a:lnTo>
                  <a:lnTo>
                    <a:pt x="646" y="692"/>
                  </a:lnTo>
                  <a:lnTo>
                    <a:pt x="669" y="661"/>
                  </a:lnTo>
                  <a:lnTo>
                    <a:pt x="688" y="629"/>
                  </a:lnTo>
                  <a:lnTo>
                    <a:pt x="700" y="600"/>
                  </a:lnTo>
                  <a:lnTo>
                    <a:pt x="711" y="575"/>
                  </a:lnTo>
                  <a:lnTo>
                    <a:pt x="523" y="481"/>
                  </a:lnTo>
                  <a:lnTo>
                    <a:pt x="707" y="429"/>
                  </a:lnTo>
                  <a:close/>
                  <a:moveTo>
                    <a:pt x="357" y="696"/>
                  </a:moveTo>
                  <a:lnTo>
                    <a:pt x="357" y="696"/>
                  </a:lnTo>
                  <a:lnTo>
                    <a:pt x="382" y="767"/>
                  </a:lnTo>
                  <a:lnTo>
                    <a:pt x="405" y="827"/>
                  </a:lnTo>
                  <a:lnTo>
                    <a:pt x="405" y="827"/>
                  </a:lnTo>
                  <a:lnTo>
                    <a:pt x="442" y="821"/>
                  </a:lnTo>
                  <a:lnTo>
                    <a:pt x="477" y="811"/>
                  </a:lnTo>
                  <a:lnTo>
                    <a:pt x="509" y="800"/>
                  </a:lnTo>
                  <a:lnTo>
                    <a:pt x="538" y="786"/>
                  </a:lnTo>
                  <a:lnTo>
                    <a:pt x="563" y="771"/>
                  </a:lnTo>
                  <a:lnTo>
                    <a:pt x="588" y="752"/>
                  </a:lnTo>
                  <a:lnTo>
                    <a:pt x="609" y="733"/>
                  </a:lnTo>
                  <a:lnTo>
                    <a:pt x="627" y="715"/>
                  </a:lnTo>
                  <a:lnTo>
                    <a:pt x="627" y="715"/>
                  </a:lnTo>
                  <a:lnTo>
                    <a:pt x="586" y="713"/>
                  </a:lnTo>
                  <a:lnTo>
                    <a:pt x="546" y="711"/>
                  </a:lnTo>
                  <a:lnTo>
                    <a:pt x="511" y="706"/>
                  </a:lnTo>
                  <a:lnTo>
                    <a:pt x="477" y="700"/>
                  </a:lnTo>
                  <a:lnTo>
                    <a:pt x="421" y="690"/>
                  </a:lnTo>
                  <a:lnTo>
                    <a:pt x="380" y="677"/>
                  </a:lnTo>
                  <a:lnTo>
                    <a:pt x="380" y="677"/>
                  </a:lnTo>
                  <a:lnTo>
                    <a:pt x="369" y="688"/>
                  </a:lnTo>
                  <a:lnTo>
                    <a:pt x="357" y="696"/>
                  </a:lnTo>
                  <a:lnTo>
                    <a:pt x="357" y="696"/>
                  </a:lnTo>
                  <a:close/>
                  <a:moveTo>
                    <a:pt x="307" y="342"/>
                  </a:moveTo>
                  <a:lnTo>
                    <a:pt x="307" y="342"/>
                  </a:lnTo>
                  <a:lnTo>
                    <a:pt x="263" y="369"/>
                  </a:lnTo>
                  <a:lnTo>
                    <a:pt x="221" y="398"/>
                  </a:lnTo>
                  <a:lnTo>
                    <a:pt x="182" y="429"/>
                  </a:lnTo>
                  <a:lnTo>
                    <a:pt x="144" y="465"/>
                  </a:lnTo>
                  <a:lnTo>
                    <a:pt x="144" y="465"/>
                  </a:lnTo>
                  <a:lnTo>
                    <a:pt x="150" y="471"/>
                  </a:lnTo>
                  <a:lnTo>
                    <a:pt x="155" y="479"/>
                  </a:lnTo>
                  <a:lnTo>
                    <a:pt x="157" y="490"/>
                  </a:lnTo>
                  <a:lnTo>
                    <a:pt x="157" y="498"/>
                  </a:lnTo>
                  <a:lnTo>
                    <a:pt x="157" y="498"/>
                  </a:lnTo>
                  <a:lnTo>
                    <a:pt x="155" y="515"/>
                  </a:lnTo>
                  <a:lnTo>
                    <a:pt x="148" y="527"/>
                  </a:lnTo>
                  <a:lnTo>
                    <a:pt x="148" y="527"/>
                  </a:lnTo>
                  <a:lnTo>
                    <a:pt x="182" y="550"/>
                  </a:lnTo>
                  <a:lnTo>
                    <a:pt x="215" y="573"/>
                  </a:lnTo>
                  <a:lnTo>
                    <a:pt x="248" y="594"/>
                  </a:lnTo>
                  <a:lnTo>
                    <a:pt x="284" y="611"/>
                  </a:lnTo>
                  <a:lnTo>
                    <a:pt x="284" y="611"/>
                  </a:lnTo>
                  <a:lnTo>
                    <a:pt x="290" y="604"/>
                  </a:lnTo>
                  <a:lnTo>
                    <a:pt x="296" y="598"/>
                  </a:lnTo>
                  <a:lnTo>
                    <a:pt x="305" y="594"/>
                  </a:lnTo>
                  <a:lnTo>
                    <a:pt x="313" y="590"/>
                  </a:lnTo>
                  <a:lnTo>
                    <a:pt x="313" y="590"/>
                  </a:lnTo>
                  <a:lnTo>
                    <a:pt x="309" y="531"/>
                  </a:lnTo>
                  <a:lnTo>
                    <a:pt x="311" y="473"/>
                  </a:lnTo>
                  <a:lnTo>
                    <a:pt x="315" y="415"/>
                  </a:lnTo>
                  <a:lnTo>
                    <a:pt x="323" y="356"/>
                  </a:lnTo>
                  <a:lnTo>
                    <a:pt x="323" y="356"/>
                  </a:lnTo>
                  <a:lnTo>
                    <a:pt x="315" y="350"/>
                  </a:lnTo>
                  <a:lnTo>
                    <a:pt x="307" y="342"/>
                  </a:lnTo>
                  <a:lnTo>
                    <a:pt x="307" y="342"/>
                  </a:lnTo>
                  <a:close/>
                  <a:moveTo>
                    <a:pt x="42" y="498"/>
                  </a:moveTo>
                  <a:lnTo>
                    <a:pt x="42" y="498"/>
                  </a:lnTo>
                  <a:lnTo>
                    <a:pt x="44" y="483"/>
                  </a:lnTo>
                  <a:lnTo>
                    <a:pt x="48" y="471"/>
                  </a:lnTo>
                  <a:lnTo>
                    <a:pt x="48" y="471"/>
                  </a:lnTo>
                  <a:lnTo>
                    <a:pt x="27" y="448"/>
                  </a:lnTo>
                  <a:lnTo>
                    <a:pt x="5" y="423"/>
                  </a:lnTo>
                  <a:lnTo>
                    <a:pt x="5" y="423"/>
                  </a:lnTo>
                  <a:lnTo>
                    <a:pt x="0" y="465"/>
                  </a:lnTo>
                  <a:lnTo>
                    <a:pt x="2" y="506"/>
                  </a:lnTo>
                  <a:lnTo>
                    <a:pt x="7" y="548"/>
                  </a:lnTo>
                  <a:lnTo>
                    <a:pt x="13" y="590"/>
                  </a:lnTo>
                  <a:lnTo>
                    <a:pt x="13" y="590"/>
                  </a:lnTo>
                  <a:lnTo>
                    <a:pt x="34" y="561"/>
                  </a:lnTo>
                  <a:lnTo>
                    <a:pt x="52" y="533"/>
                  </a:lnTo>
                  <a:lnTo>
                    <a:pt x="52" y="533"/>
                  </a:lnTo>
                  <a:lnTo>
                    <a:pt x="48" y="525"/>
                  </a:lnTo>
                  <a:lnTo>
                    <a:pt x="44" y="517"/>
                  </a:lnTo>
                  <a:lnTo>
                    <a:pt x="42" y="508"/>
                  </a:lnTo>
                  <a:lnTo>
                    <a:pt x="42" y="498"/>
                  </a:lnTo>
                  <a:lnTo>
                    <a:pt x="42" y="498"/>
                  </a:lnTo>
                  <a:close/>
                  <a:moveTo>
                    <a:pt x="661" y="165"/>
                  </a:moveTo>
                  <a:lnTo>
                    <a:pt x="661" y="165"/>
                  </a:lnTo>
                  <a:lnTo>
                    <a:pt x="671" y="167"/>
                  </a:lnTo>
                  <a:lnTo>
                    <a:pt x="680" y="169"/>
                  </a:lnTo>
                  <a:lnTo>
                    <a:pt x="690" y="173"/>
                  </a:lnTo>
                  <a:lnTo>
                    <a:pt x="698" y="179"/>
                  </a:lnTo>
                  <a:lnTo>
                    <a:pt x="705" y="185"/>
                  </a:lnTo>
                  <a:lnTo>
                    <a:pt x="711" y="194"/>
                  </a:lnTo>
                  <a:lnTo>
                    <a:pt x="715" y="202"/>
                  </a:lnTo>
                  <a:lnTo>
                    <a:pt x="717" y="213"/>
                  </a:lnTo>
                  <a:lnTo>
                    <a:pt x="717" y="213"/>
                  </a:lnTo>
                  <a:lnTo>
                    <a:pt x="763" y="215"/>
                  </a:lnTo>
                  <a:lnTo>
                    <a:pt x="807" y="219"/>
                  </a:lnTo>
                  <a:lnTo>
                    <a:pt x="850" y="225"/>
                  </a:lnTo>
                  <a:lnTo>
                    <a:pt x="894" y="235"/>
                  </a:lnTo>
                  <a:lnTo>
                    <a:pt x="894" y="235"/>
                  </a:lnTo>
                  <a:lnTo>
                    <a:pt x="871" y="200"/>
                  </a:lnTo>
                  <a:lnTo>
                    <a:pt x="846" y="169"/>
                  </a:lnTo>
                  <a:lnTo>
                    <a:pt x="819" y="138"/>
                  </a:lnTo>
                  <a:lnTo>
                    <a:pt x="788" y="110"/>
                  </a:lnTo>
                  <a:lnTo>
                    <a:pt x="757" y="85"/>
                  </a:lnTo>
                  <a:lnTo>
                    <a:pt x="721" y="63"/>
                  </a:lnTo>
                  <a:lnTo>
                    <a:pt x="682" y="44"/>
                  </a:lnTo>
                  <a:lnTo>
                    <a:pt x="642" y="27"/>
                  </a:lnTo>
                  <a:lnTo>
                    <a:pt x="642" y="27"/>
                  </a:lnTo>
                  <a:lnTo>
                    <a:pt x="617" y="19"/>
                  </a:lnTo>
                  <a:lnTo>
                    <a:pt x="592" y="13"/>
                  </a:lnTo>
                  <a:lnTo>
                    <a:pt x="567" y="8"/>
                  </a:lnTo>
                  <a:lnTo>
                    <a:pt x="540" y="4"/>
                  </a:lnTo>
                  <a:lnTo>
                    <a:pt x="540" y="4"/>
                  </a:lnTo>
                  <a:lnTo>
                    <a:pt x="571" y="42"/>
                  </a:lnTo>
                  <a:lnTo>
                    <a:pt x="600" y="83"/>
                  </a:lnTo>
                  <a:lnTo>
                    <a:pt x="625" y="123"/>
                  </a:lnTo>
                  <a:lnTo>
                    <a:pt x="648" y="167"/>
                  </a:lnTo>
                  <a:lnTo>
                    <a:pt x="648" y="167"/>
                  </a:lnTo>
                  <a:lnTo>
                    <a:pt x="661" y="165"/>
                  </a:lnTo>
                  <a:lnTo>
                    <a:pt x="661" y="165"/>
                  </a:lnTo>
                  <a:close/>
                  <a:moveTo>
                    <a:pt x="332" y="702"/>
                  </a:moveTo>
                  <a:lnTo>
                    <a:pt x="332" y="702"/>
                  </a:lnTo>
                  <a:lnTo>
                    <a:pt x="319" y="700"/>
                  </a:lnTo>
                  <a:lnTo>
                    <a:pt x="309" y="698"/>
                  </a:lnTo>
                  <a:lnTo>
                    <a:pt x="298" y="692"/>
                  </a:lnTo>
                  <a:lnTo>
                    <a:pt x="290" y="686"/>
                  </a:lnTo>
                  <a:lnTo>
                    <a:pt x="284" y="677"/>
                  </a:lnTo>
                  <a:lnTo>
                    <a:pt x="277" y="667"/>
                  </a:lnTo>
                  <a:lnTo>
                    <a:pt x="275" y="656"/>
                  </a:lnTo>
                  <a:lnTo>
                    <a:pt x="273" y="644"/>
                  </a:lnTo>
                  <a:lnTo>
                    <a:pt x="273" y="644"/>
                  </a:lnTo>
                  <a:lnTo>
                    <a:pt x="275" y="633"/>
                  </a:lnTo>
                  <a:lnTo>
                    <a:pt x="275" y="633"/>
                  </a:lnTo>
                  <a:lnTo>
                    <a:pt x="238" y="615"/>
                  </a:lnTo>
                  <a:lnTo>
                    <a:pt x="202" y="594"/>
                  </a:lnTo>
                  <a:lnTo>
                    <a:pt x="167" y="571"/>
                  </a:lnTo>
                  <a:lnTo>
                    <a:pt x="134" y="546"/>
                  </a:lnTo>
                  <a:lnTo>
                    <a:pt x="134" y="546"/>
                  </a:lnTo>
                  <a:lnTo>
                    <a:pt x="125" y="550"/>
                  </a:lnTo>
                  <a:lnTo>
                    <a:pt x="117" y="552"/>
                  </a:lnTo>
                  <a:lnTo>
                    <a:pt x="109" y="556"/>
                  </a:lnTo>
                  <a:lnTo>
                    <a:pt x="98" y="556"/>
                  </a:lnTo>
                  <a:lnTo>
                    <a:pt x="98" y="556"/>
                  </a:lnTo>
                  <a:lnTo>
                    <a:pt x="84" y="554"/>
                  </a:lnTo>
                  <a:lnTo>
                    <a:pt x="71" y="548"/>
                  </a:lnTo>
                  <a:lnTo>
                    <a:pt x="71" y="548"/>
                  </a:lnTo>
                  <a:lnTo>
                    <a:pt x="44" y="583"/>
                  </a:lnTo>
                  <a:lnTo>
                    <a:pt x="21" y="619"/>
                  </a:lnTo>
                  <a:lnTo>
                    <a:pt x="21" y="619"/>
                  </a:lnTo>
                  <a:lnTo>
                    <a:pt x="36" y="658"/>
                  </a:lnTo>
                  <a:lnTo>
                    <a:pt x="52" y="696"/>
                  </a:lnTo>
                  <a:lnTo>
                    <a:pt x="71" y="731"/>
                  </a:lnTo>
                  <a:lnTo>
                    <a:pt x="94" y="767"/>
                  </a:lnTo>
                  <a:lnTo>
                    <a:pt x="94" y="767"/>
                  </a:lnTo>
                  <a:lnTo>
                    <a:pt x="132" y="783"/>
                  </a:lnTo>
                  <a:lnTo>
                    <a:pt x="167" y="798"/>
                  </a:lnTo>
                  <a:lnTo>
                    <a:pt x="202" y="808"/>
                  </a:lnTo>
                  <a:lnTo>
                    <a:pt x="236" y="817"/>
                  </a:lnTo>
                  <a:lnTo>
                    <a:pt x="267" y="823"/>
                  </a:lnTo>
                  <a:lnTo>
                    <a:pt x="296" y="827"/>
                  </a:lnTo>
                  <a:lnTo>
                    <a:pt x="342" y="829"/>
                  </a:lnTo>
                  <a:lnTo>
                    <a:pt x="342" y="829"/>
                  </a:lnTo>
                  <a:lnTo>
                    <a:pt x="382" y="829"/>
                  </a:lnTo>
                  <a:lnTo>
                    <a:pt x="382" y="829"/>
                  </a:lnTo>
                  <a:lnTo>
                    <a:pt x="355" y="763"/>
                  </a:lnTo>
                  <a:lnTo>
                    <a:pt x="334" y="702"/>
                  </a:lnTo>
                  <a:lnTo>
                    <a:pt x="334" y="702"/>
                  </a:lnTo>
                  <a:lnTo>
                    <a:pt x="332" y="702"/>
                  </a:lnTo>
                  <a:lnTo>
                    <a:pt x="332" y="702"/>
                  </a:lnTo>
                  <a:close/>
                  <a:moveTo>
                    <a:pt x="98" y="442"/>
                  </a:moveTo>
                  <a:lnTo>
                    <a:pt x="98" y="442"/>
                  </a:lnTo>
                  <a:lnTo>
                    <a:pt x="113" y="444"/>
                  </a:lnTo>
                  <a:lnTo>
                    <a:pt x="127" y="448"/>
                  </a:lnTo>
                  <a:lnTo>
                    <a:pt x="127" y="448"/>
                  </a:lnTo>
                  <a:lnTo>
                    <a:pt x="165" y="413"/>
                  </a:lnTo>
                  <a:lnTo>
                    <a:pt x="207" y="379"/>
                  </a:lnTo>
                  <a:lnTo>
                    <a:pt x="250" y="348"/>
                  </a:lnTo>
                  <a:lnTo>
                    <a:pt x="294" y="321"/>
                  </a:lnTo>
                  <a:lnTo>
                    <a:pt x="294" y="321"/>
                  </a:lnTo>
                  <a:lnTo>
                    <a:pt x="292" y="313"/>
                  </a:lnTo>
                  <a:lnTo>
                    <a:pt x="292" y="304"/>
                  </a:lnTo>
                  <a:lnTo>
                    <a:pt x="292" y="304"/>
                  </a:lnTo>
                  <a:lnTo>
                    <a:pt x="294" y="292"/>
                  </a:lnTo>
                  <a:lnTo>
                    <a:pt x="296" y="281"/>
                  </a:lnTo>
                  <a:lnTo>
                    <a:pt x="302" y="273"/>
                  </a:lnTo>
                  <a:lnTo>
                    <a:pt x="309" y="263"/>
                  </a:lnTo>
                  <a:lnTo>
                    <a:pt x="317" y="256"/>
                  </a:lnTo>
                  <a:lnTo>
                    <a:pt x="327" y="252"/>
                  </a:lnTo>
                  <a:lnTo>
                    <a:pt x="338" y="248"/>
                  </a:lnTo>
                  <a:lnTo>
                    <a:pt x="350" y="246"/>
                  </a:lnTo>
                  <a:lnTo>
                    <a:pt x="350" y="246"/>
                  </a:lnTo>
                  <a:lnTo>
                    <a:pt x="352" y="248"/>
                  </a:lnTo>
                  <a:lnTo>
                    <a:pt x="352" y="248"/>
                  </a:lnTo>
                  <a:lnTo>
                    <a:pt x="357" y="240"/>
                  </a:lnTo>
                  <a:lnTo>
                    <a:pt x="357" y="240"/>
                  </a:lnTo>
                  <a:lnTo>
                    <a:pt x="369" y="206"/>
                  </a:lnTo>
                  <a:lnTo>
                    <a:pt x="382" y="175"/>
                  </a:lnTo>
                  <a:lnTo>
                    <a:pt x="396" y="144"/>
                  </a:lnTo>
                  <a:lnTo>
                    <a:pt x="413" y="115"/>
                  </a:lnTo>
                  <a:lnTo>
                    <a:pt x="430" y="83"/>
                  </a:lnTo>
                  <a:lnTo>
                    <a:pt x="448" y="56"/>
                  </a:lnTo>
                  <a:lnTo>
                    <a:pt x="469" y="27"/>
                  </a:lnTo>
                  <a:lnTo>
                    <a:pt x="490" y="0"/>
                  </a:lnTo>
                  <a:lnTo>
                    <a:pt x="490" y="0"/>
                  </a:lnTo>
                  <a:lnTo>
                    <a:pt x="452" y="0"/>
                  </a:lnTo>
                  <a:lnTo>
                    <a:pt x="415" y="4"/>
                  </a:lnTo>
                  <a:lnTo>
                    <a:pt x="377" y="10"/>
                  </a:lnTo>
                  <a:lnTo>
                    <a:pt x="342" y="21"/>
                  </a:lnTo>
                  <a:lnTo>
                    <a:pt x="307" y="33"/>
                  </a:lnTo>
                  <a:lnTo>
                    <a:pt x="273" y="48"/>
                  </a:lnTo>
                  <a:lnTo>
                    <a:pt x="242" y="65"/>
                  </a:lnTo>
                  <a:lnTo>
                    <a:pt x="211" y="83"/>
                  </a:lnTo>
                  <a:lnTo>
                    <a:pt x="180" y="106"/>
                  </a:lnTo>
                  <a:lnTo>
                    <a:pt x="152" y="129"/>
                  </a:lnTo>
                  <a:lnTo>
                    <a:pt x="125" y="156"/>
                  </a:lnTo>
                  <a:lnTo>
                    <a:pt x="102" y="185"/>
                  </a:lnTo>
                  <a:lnTo>
                    <a:pt x="80" y="217"/>
                  </a:lnTo>
                  <a:lnTo>
                    <a:pt x="61" y="248"/>
                  </a:lnTo>
                  <a:lnTo>
                    <a:pt x="42" y="283"/>
                  </a:lnTo>
                  <a:lnTo>
                    <a:pt x="27" y="321"/>
                  </a:lnTo>
                  <a:lnTo>
                    <a:pt x="27" y="321"/>
                  </a:lnTo>
                  <a:lnTo>
                    <a:pt x="17" y="356"/>
                  </a:lnTo>
                  <a:lnTo>
                    <a:pt x="9" y="392"/>
                  </a:lnTo>
                  <a:lnTo>
                    <a:pt x="9" y="392"/>
                  </a:lnTo>
                  <a:lnTo>
                    <a:pt x="36" y="423"/>
                  </a:lnTo>
                  <a:lnTo>
                    <a:pt x="65" y="454"/>
                  </a:lnTo>
                  <a:lnTo>
                    <a:pt x="65" y="454"/>
                  </a:lnTo>
                  <a:lnTo>
                    <a:pt x="71" y="448"/>
                  </a:lnTo>
                  <a:lnTo>
                    <a:pt x="80" y="444"/>
                  </a:lnTo>
                  <a:lnTo>
                    <a:pt x="90" y="442"/>
                  </a:lnTo>
                  <a:lnTo>
                    <a:pt x="98" y="442"/>
                  </a:lnTo>
                  <a:lnTo>
                    <a:pt x="98" y="44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Microsoft YaHei Regular" charset="-122"/>
              </a:endParaRPr>
            </a:p>
          </p:txBody>
        </p:sp>
        <p:sp>
          <p:nvSpPr>
            <p:cNvPr id="10" name="Freeform 6"/>
            <p:cNvSpPr>
              <a:spLocks/>
            </p:cNvSpPr>
            <p:nvPr/>
          </p:nvSpPr>
          <p:spPr bwMode="auto">
            <a:xfrm>
              <a:off x="7131050" y="1906588"/>
              <a:ext cx="1404937" cy="869950"/>
            </a:xfrm>
            <a:custGeom>
              <a:avLst/>
              <a:gdLst>
                <a:gd name="T0" fmla="*/ 0 w 885"/>
                <a:gd name="T1" fmla="*/ 427 h 548"/>
                <a:gd name="T2" fmla="*/ 73 w 885"/>
                <a:gd name="T3" fmla="*/ 475 h 548"/>
                <a:gd name="T4" fmla="*/ 144 w 885"/>
                <a:gd name="T5" fmla="*/ 510 h 548"/>
                <a:gd name="T6" fmla="*/ 215 w 885"/>
                <a:gd name="T7" fmla="*/ 533 h 548"/>
                <a:gd name="T8" fmla="*/ 281 w 885"/>
                <a:gd name="T9" fmla="*/ 546 h 548"/>
                <a:gd name="T10" fmla="*/ 346 w 885"/>
                <a:gd name="T11" fmla="*/ 548 h 548"/>
                <a:gd name="T12" fmla="*/ 406 w 885"/>
                <a:gd name="T13" fmla="*/ 542 h 548"/>
                <a:gd name="T14" fmla="*/ 465 w 885"/>
                <a:gd name="T15" fmla="*/ 529 h 548"/>
                <a:gd name="T16" fmla="*/ 517 w 885"/>
                <a:gd name="T17" fmla="*/ 506 h 548"/>
                <a:gd name="T18" fmla="*/ 567 w 885"/>
                <a:gd name="T19" fmla="*/ 481 h 548"/>
                <a:gd name="T20" fmla="*/ 613 w 885"/>
                <a:gd name="T21" fmla="*/ 448 h 548"/>
                <a:gd name="T22" fmla="*/ 654 w 885"/>
                <a:gd name="T23" fmla="*/ 412 h 548"/>
                <a:gd name="T24" fmla="*/ 690 w 885"/>
                <a:gd name="T25" fmla="*/ 375 h 548"/>
                <a:gd name="T26" fmla="*/ 721 w 885"/>
                <a:gd name="T27" fmla="*/ 335 h 548"/>
                <a:gd name="T28" fmla="*/ 746 w 885"/>
                <a:gd name="T29" fmla="*/ 294 h 548"/>
                <a:gd name="T30" fmla="*/ 767 w 885"/>
                <a:gd name="T31" fmla="*/ 252 h 548"/>
                <a:gd name="T32" fmla="*/ 779 w 885"/>
                <a:gd name="T33" fmla="*/ 210 h 548"/>
                <a:gd name="T34" fmla="*/ 885 w 885"/>
                <a:gd name="T35" fmla="*/ 264 h 548"/>
                <a:gd name="T36" fmla="*/ 508 w 885"/>
                <a:gd name="T37" fmla="*/ 75 h 548"/>
                <a:gd name="T38" fmla="*/ 623 w 885"/>
                <a:gd name="T39" fmla="*/ 131 h 548"/>
                <a:gd name="T40" fmla="*/ 610 w 885"/>
                <a:gd name="T41" fmla="*/ 173 h 548"/>
                <a:gd name="T42" fmla="*/ 586 w 885"/>
                <a:gd name="T43" fmla="*/ 231 h 548"/>
                <a:gd name="T44" fmla="*/ 542 w 885"/>
                <a:gd name="T45" fmla="*/ 300 h 548"/>
                <a:gd name="T46" fmla="*/ 513 w 885"/>
                <a:gd name="T47" fmla="*/ 335 h 548"/>
                <a:gd name="T48" fmla="*/ 475 w 885"/>
                <a:gd name="T49" fmla="*/ 369 h 548"/>
                <a:gd name="T50" fmla="*/ 431 w 885"/>
                <a:gd name="T51" fmla="*/ 400 h 548"/>
                <a:gd name="T52" fmla="*/ 381 w 885"/>
                <a:gd name="T53" fmla="*/ 425 h 548"/>
                <a:gd name="T54" fmla="*/ 323 w 885"/>
                <a:gd name="T55" fmla="*/ 444 h 548"/>
                <a:gd name="T56" fmla="*/ 256 w 885"/>
                <a:gd name="T57" fmla="*/ 456 h 548"/>
                <a:gd name="T58" fmla="*/ 181 w 885"/>
                <a:gd name="T59" fmla="*/ 458 h 548"/>
                <a:gd name="T60" fmla="*/ 96 w 885"/>
                <a:gd name="T61" fmla="*/ 450 h 548"/>
                <a:gd name="T62" fmla="*/ 0 w 885"/>
                <a:gd name="T63" fmla="*/ 427 h 5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885" h="548">
                  <a:moveTo>
                    <a:pt x="0" y="427"/>
                  </a:moveTo>
                  <a:lnTo>
                    <a:pt x="0" y="427"/>
                  </a:lnTo>
                  <a:lnTo>
                    <a:pt x="38" y="454"/>
                  </a:lnTo>
                  <a:lnTo>
                    <a:pt x="73" y="475"/>
                  </a:lnTo>
                  <a:lnTo>
                    <a:pt x="108" y="494"/>
                  </a:lnTo>
                  <a:lnTo>
                    <a:pt x="144" y="510"/>
                  </a:lnTo>
                  <a:lnTo>
                    <a:pt x="179" y="523"/>
                  </a:lnTo>
                  <a:lnTo>
                    <a:pt x="215" y="533"/>
                  </a:lnTo>
                  <a:lnTo>
                    <a:pt x="248" y="542"/>
                  </a:lnTo>
                  <a:lnTo>
                    <a:pt x="281" y="546"/>
                  </a:lnTo>
                  <a:lnTo>
                    <a:pt x="313" y="548"/>
                  </a:lnTo>
                  <a:lnTo>
                    <a:pt x="346" y="548"/>
                  </a:lnTo>
                  <a:lnTo>
                    <a:pt x="375" y="546"/>
                  </a:lnTo>
                  <a:lnTo>
                    <a:pt x="406" y="542"/>
                  </a:lnTo>
                  <a:lnTo>
                    <a:pt x="436" y="535"/>
                  </a:lnTo>
                  <a:lnTo>
                    <a:pt x="465" y="529"/>
                  </a:lnTo>
                  <a:lnTo>
                    <a:pt x="492" y="519"/>
                  </a:lnTo>
                  <a:lnTo>
                    <a:pt x="517" y="506"/>
                  </a:lnTo>
                  <a:lnTo>
                    <a:pt x="544" y="494"/>
                  </a:lnTo>
                  <a:lnTo>
                    <a:pt x="567" y="481"/>
                  </a:lnTo>
                  <a:lnTo>
                    <a:pt x="592" y="464"/>
                  </a:lnTo>
                  <a:lnTo>
                    <a:pt x="613" y="448"/>
                  </a:lnTo>
                  <a:lnTo>
                    <a:pt x="635" y="431"/>
                  </a:lnTo>
                  <a:lnTo>
                    <a:pt x="654" y="412"/>
                  </a:lnTo>
                  <a:lnTo>
                    <a:pt x="673" y="394"/>
                  </a:lnTo>
                  <a:lnTo>
                    <a:pt x="690" y="375"/>
                  </a:lnTo>
                  <a:lnTo>
                    <a:pt x="706" y="354"/>
                  </a:lnTo>
                  <a:lnTo>
                    <a:pt x="721" y="335"/>
                  </a:lnTo>
                  <a:lnTo>
                    <a:pt x="735" y="314"/>
                  </a:lnTo>
                  <a:lnTo>
                    <a:pt x="746" y="294"/>
                  </a:lnTo>
                  <a:lnTo>
                    <a:pt x="756" y="273"/>
                  </a:lnTo>
                  <a:lnTo>
                    <a:pt x="767" y="252"/>
                  </a:lnTo>
                  <a:lnTo>
                    <a:pt x="773" y="231"/>
                  </a:lnTo>
                  <a:lnTo>
                    <a:pt x="779" y="210"/>
                  </a:lnTo>
                  <a:lnTo>
                    <a:pt x="779" y="210"/>
                  </a:lnTo>
                  <a:lnTo>
                    <a:pt x="885" y="264"/>
                  </a:lnTo>
                  <a:lnTo>
                    <a:pt x="777" y="0"/>
                  </a:lnTo>
                  <a:lnTo>
                    <a:pt x="508" y="75"/>
                  </a:lnTo>
                  <a:lnTo>
                    <a:pt x="623" y="131"/>
                  </a:lnTo>
                  <a:lnTo>
                    <a:pt x="623" y="131"/>
                  </a:lnTo>
                  <a:lnTo>
                    <a:pt x="619" y="152"/>
                  </a:lnTo>
                  <a:lnTo>
                    <a:pt x="610" y="173"/>
                  </a:lnTo>
                  <a:lnTo>
                    <a:pt x="600" y="200"/>
                  </a:lnTo>
                  <a:lnTo>
                    <a:pt x="586" y="231"/>
                  </a:lnTo>
                  <a:lnTo>
                    <a:pt x="567" y="264"/>
                  </a:lnTo>
                  <a:lnTo>
                    <a:pt x="542" y="300"/>
                  </a:lnTo>
                  <a:lnTo>
                    <a:pt x="527" y="319"/>
                  </a:lnTo>
                  <a:lnTo>
                    <a:pt x="513" y="335"/>
                  </a:lnTo>
                  <a:lnTo>
                    <a:pt x="494" y="352"/>
                  </a:lnTo>
                  <a:lnTo>
                    <a:pt x="475" y="369"/>
                  </a:lnTo>
                  <a:lnTo>
                    <a:pt x="454" y="385"/>
                  </a:lnTo>
                  <a:lnTo>
                    <a:pt x="431" y="400"/>
                  </a:lnTo>
                  <a:lnTo>
                    <a:pt x="408" y="412"/>
                  </a:lnTo>
                  <a:lnTo>
                    <a:pt x="381" y="425"/>
                  </a:lnTo>
                  <a:lnTo>
                    <a:pt x="354" y="435"/>
                  </a:lnTo>
                  <a:lnTo>
                    <a:pt x="323" y="444"/>
                  </a:lnTo>
                  <a:lnTo>
                    <a:pt x="290" y="452"/>
                  </a:lnTo>
                  <a:lnTo>
                    <a:pt x="256" y="456"/>
                  </a:lnTo>
                  <a:lnTo>
                    <a:pt x="219" y="458"/>
                  </a:lnTo>
                  <a:lnTo>
                    <a:pt x="181" y="458"/>
                  </a:lnTo>
                  <a:lnTo>
                    <a:pt x="140" y="454"/>
                  </a:lnTo>
                  <a:lnTo>
                    <a:pt x="96" y="450"/>
                  </a:lnTo>
                  <a:lnTo>
                    <a:pt x="50" y="439"/>
                  </a:lnTo>
                  <a:lnTo>
                    <a:pt x="0" y="427"/>
                  </a:lnTo>
                  <a:lnTo>
                    <a:pt x="0" y="427"/>
                  </a:lnTo>
                  <a:close/>
                </a:path>
              </a:pathLst>
            </a:custGeom>
            <a:solidFill>
              <a:srgbClr val="25A4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Microsoft YaHei Regular" charset="-122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5075152" y="1167377"/>
            <a:ext cx="1845910" cy="1360783"/>
            <a:chOff x="9936163" y="1336675"/>
            <a:chExt cx="2030412" cy="1443038"/>
          </a:xfrm>
        </p:grpSpPr>
        <p:sp>
          <p:nvSpPr>
            <p:cNvPr id="12" name="Freeform 10"/>
            <p:cNvSpPr>
              <a:spLocks/>
            </p:cNvSpPr>
            <p:nvPr/>
          </p:nvSpPr>
          <p:spPr bwMode="auto">
            <a:xfrm>
              <a:off x="10944225" y="1336675"/>
              <a:ext cx="1022350" cy="1300163"/>
            </a:xfrm>
            <a:custGeom>
              <a:avLst/>
              <a:gdLst>
                <a:gd name="T0" fmla="*/ 644 w 644"/>
                <a:gd name="T1" fmla="*/ 321 h 819"/>
                <a:gd name="T2" fmla="*/ 635 w 644"/>
                <a:gd name="T3" fmla="*/ 257 h 819"/>
                <a:gd name="T4" fmla="*/ 613 w 644"/>
                <a:gd name="T5" fmla="*/ 196 h 819"/>
                <a:gd name="T6" fmla="*/ 573 w 644"/>
                <a:gd name="T7" fmla="*/ 142 h 819"/>
                <a:gd name="T8" fmla="*/ 523 w 644"/>
                <a:gd name="T9" fmla="*/ 94 h 819"/>
                <a:gd name="T10" fmla="*/ 463 w 644"/>
                <a:gd name="T11" fmla="*/ 57 h 819"/>
                <a:gd name="T12" fmla="*/ 392 w 644"/>
                <a:gd name="T13" fmla="*/ 25 h 819"/>
                <a:gd name="T14" fmla="*/ 315 w 644"/>
                <a:gd name="T15" fmla="*/ 9 h 819"/>
                <a:gd name="T16" fmla="*/ 231 w 644"/>
                <a:gd name="T17" fmla="*/ 0 h 819"/>
                <a:gd name="T18" fmla="*/ 198 w 644"/>
                <a:gd name="T19" fmla="*/ 3 h 819"/>
                <a:gd name="T20" fmla="*/ 138 w 644"/>
                <a:gd name="T21" fmla="*/ 9 h 819"/>
                <a:gd name="T22" fmla="*/ 79 w 644"/>
                <a:gd name="T23" fmla="*/ 23 h 819"/>
                <a:gd name="T24" fmla="*/ 25 w 644"/>
                <a:gd name="T25" fmla="*/ 44 h 819"/>
                <a:gd name="T26" fmla="*/ 0 w 644"/>
                <a:gd name="T27" fmla="*/ 57 h 819"/>
                <a:gd name="T28" fmla="*/ 56 w 644"/>
                <a:gd name="T29" fmla="*/ 84 h 819"/>
                <a:gd name="T30" fmla="*/ 106 w 644"/>
                <a:gd name="T31" fmla="*/ 115 h 819"/>
                <a:gd name="T32" fmla="*/ 152 w 644"/>
                <a:gd name="T33" fmla="*/ 150 h 819"/>
                <a:gd name="T34" fmla="*/ 190 w 644"/>
                <a:gd name="T35" fmla="*/ 192 h 819"/>
                <a:gd name="T36" fmla="*/ 221 w 644"/>
                <a:gd name="T37" fmla="*/ 238 h 819"/>
                <a:gd name="T38" fmla="*/ 244 w 644"/>
                <a:gd name="T39" fmla="*/ 286 h 819"/>
                <a:gd name="T40" fmla="*/ 258 w 644"/>
                <a:gd name="T41" fmla="*/ 338 h 819"/>
                <a:gd name="T42" fmla="*/ 263 w 644"/>
                <a:gd name="T43" fmla="*/ 392 h 819"/>
                <a:gd name="T44" fmla="*/ 263 w 644"/>
                <a:gd name="T45" fmla="*/ 413 h 819"/>
                <a:gd name="T46" fmla="*/ 256 w 644"/>
                <a:gd name="T47" fmla="*/ 455 h 819"/>
                <a:gd name="T48" fmla="*/ 244 w 644"/>
                <a:gd name="T49" fmla="*/ 496 h 819"/>
                <a:gd name="T50" fmla="*/ 227 w 644"/>
                <a:gd name="T51" fmla="*/ 536 h 819"/>
                <a:gd name="T52" fmla="*/ 204 w 644"/>
                <a:gd name="T53" fmla="*/ 571 h 819"/>
                <a:gd name="T54" fmla="*/ 177 w 644"/>
                <a:gd name="T55" fmla="*/ 607 h 819"/>
                <a:gd name="T56" fmla="*/ 146 w 644"/>
                <a:gd name="T57" fmla="*/ 640 h 819"/>
                <a:gd name="T58" fmla="*/ 108 w 644"/>
                <a:gd name="T59" fmla="*/ 669 h 819"/>
                <a:gd name="T60" fmla="*/ 90 w 644"/>
                <a:gd name="T61" fmla="*/ 684 h 819"/>
                <a:gd name="T62" fmla="*/ 113 w 644"/>
                <a:gd name="T63" fmla="*/ 715 h 819"/>
                <a:gd name="T64" fmla="*/ 140 w 644"/>
                <a:gd name="T65" fmla="*/ 744 h 819"/>
                <a:gd name="T66" fmla="*/ 173 w 644"/>
                <a:gd name="T67" fmla="*/ 769 h 819"/>
                <a:gd name="T68" fmla="*/ 208 w 644"/>
                <a:gd name="T69" fmla="*/ 788 h 819"/>
                <a:gd name="T70" fmla="*/ 246 w 644"/>
                <a:gd name="T71" fmla="*/ 805 h 819"/>
                <a:gd name="T72" fmla="*/ 285 w 644"/>
                <a:gd name="T73" fmla="*/ 815 h 819"/>
                <a:gd name="T74" fmla="*/ 329 w 644"/>
                <a:gd name="T75" fmla="*/ 819 h 819"/>
                <a:gd name="T76" fmla="*/ 373 w 644"/>
                <a:gd name="T77" fmla="*/ 817 h 819"/>
                <a:gd name="T78" fmla="*/ 354 w 644"/>
                <a:gd name="T79" fmla="*/ 809 h 819"/>
                <a:gd name="T80" fmla="*/ 310 w 644"/>
                <a:gd name="T81" fmla="*/ 784 h 819"/>
                <a:gd name="T82" fmla="*/ 281 w 644"/>
                <a:gd name="T83" fmla="*/ 757 h 819"/>
                <a:gd name="T84" fmla="*/ 263 w 644"/>
                <a:gd name="T85" fmla="*/ 732 h 819"/>
                <a:gd name="T86" fmla="*/ 250 w 644"/>
                <a:gd name="T87" fmla="*/ 701 h 819"/>
                <a:gd name="T88" fmla="*/ 244 w 644"/>
                <a:gd name="T89" fmla="*/ 663 h 819"/>
                <a:gd name="T90" fmla="*/ 244 w 644"/>
                <a:gd name="T91" fmla="*/ 642 h 819"/>
                <a:gd name="T92" fmla="*/ 252 w 644"/>
                <a:gd name="T93" fmla="*/ 640 h 819"/>
                <a:gd name="T94" fmla="*/ 331 w 644"/>
                <a:gd name="T95" fmla="*/ 632 h 819"/>
                <a:gd name="T96" fmla="*/ 404 w 644"/>
                <a:gd name="T97" fmla="*/ 611 h 819"/>
                <a:gd name="T98" fmla="*/ 473 w 644"/>
                <a:gd name="T99" fmla="*/ 580 h 819"/>
                <a:gd name="T100" fmla="*/ 529 w 644"/>
                <a:gd name="T101" fmla="*/ 542 h 819"/>
                <a:gd name="T102" fmla="*/ 577 w 644"/>
                <a:gd name="T103" fmla="*/ 494 h 819"/>
                <a:gd name="T104" fmla="*/ 615 w 644"/>
                <a:gd name="T105" fmla="*/ 442 h 819"/>
                <a:gd name="T106" fmla="*/ 638 w 644"/>
                <a:gd name="T107" fmla="*/ 384 h 819"/>
                <a:gd name="T108" fmla="*/ 644 w 644"/>
                <a:gd name="T109" fmla="*/ 321 h 8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644" h="819">
                  <a:moveTo>
                    <a:pt x="644" y="321"/>
                  </a:moveTo>
                  <a:lnTo>
                    <a:pt x="644" y="321"/>
                  </a:lnTo>
                  <a:lnTo>
                    <a:pt x="642" y="288"/>
                  </a:lnTo>
                  <a:lnTo>
                    <a:pt x="635" y="257"/>
                  </a:lnTo>
                  <a:lnTo>
                    <a:pt x="625" y="225"/>
                  </a:lnTo>
                  <a:lnTo>
                    <a:pt x="613" y="196"/>
                  </a:lnTo>
                  <a:lnTo>
                    <a:pt x="594" y="169"/>
                  </a:lnTo>
                  <a:lnTo>
                    <a:pt x="573" y="142"/>
                  </a:lnTo>
                  <a:lnTo>
                    <a:pt x="550" y="117"/>
                  </a:lnTo>
                  <a:lnTo>
                    <a:pt x="523" y="94"/>
                  </a:lnTo>
                  <a:lnTo>
                    <a:pt x="494" y="73"/>
                  </a:lnTo>
                  <a:lnTo>
                    <a:pt x="463" y="57"/>
                  </a:lnTo>
                  <a:lnTo>
                    <a:pt x="427" y="40"/>
                  </a:lnTo>
                  <a:lnTo>
                    <a:pt x="392" y="25"/>
                  </a:lnTo>
                  <a:lnTo>
                    <a:pt x="354" y="15"/>
                  </a:lnTo>
                  <a:lnTo>
                    <a:pt x="315" y="9"/>
                  </a:lnTo>
                  <a:lnTo>
                    <a:pt x="273" y="3"/>
                  </a:lnTo>
                  <a:lnTo>
                    <a:pt x="231" y="0"/>
                  </a:lnTo>
                  <a:lnTo>
                    <a:pt x="231" y="0"/>
                  </a:lnTo>
                  <a:lnTo>
                    <a:pt x="198" y="3"/>
                  </a:lnTo>
                  <a:lnTo>
                    <a:pt x="167" y="5"/>
                  </a:lnTo>
                  <a:lnTo>
                    <a:pt x="138" y="9"/>
                  </a:lnTo>
                  <a:lnTo>
                    <a:pt x="108" y="17"/>
                  </a:lnTo>
                  <a:lnTo>
                    <a:pt x="79" y="23"/>
                  </a:lnTo>
                  <a:lnTo>
                    <a:pt x="52" y="34"/>
                  </a:lnTo>
                  <a:lnTo>
                    <a:pt x="25" y="44"/>
                  </a:lnTo>
                  <a:lnTo>
                    <a:pt x="0" y="57"/>
                  </a:lnTo>
                  <a:lnTo>
                    <a:pt x="0" y="57"/>
                  </a:lnTo>
                  <a:lnTo>
                    <a:pt x="27" y="69"/>
                  </a:lnTo>
                  <a:lnTo>
                    <a:pt x="56" y="84"/>
                  </a:lnTo>
                  <a:lnTo>
                    <a:pt x="81" y="98"/>
                  </a:lnTo>
                  <a:lnTo>
                    <a:pt x="106" y="115"/>
                  </a:lnTo>
                  <a:lnTo>
                    <a:pt x="129" y="132"/>
                  </a:lnTo>
                  <a:lnTo>
                    <a:pt x="152" y="150"/>
                  </a:lnTo>
                  <a:lnTo>
                    <a:pt x="171" y="171"/>
                  </a:lnTo>
                  <a:lnTo>
                    <a:pt x="190" y="192"/>
                  </a:lnTo>
                  <a:lnTo>
                    <a:pt x="206" y="215"/>
                  </a:lnTo>
                  <a:lnTo>
                    <a:pt x="221" y="238"/>
                  </a:lnTo>
                  <a:lnTo>
                    <a:pt x="233" y="261"/>
                  </a:lnTo>
                  <a:lnTo>
                    <a:pt x="244" y="286"/>
                  </a:lnTo>
                  <a:lnTo>
                    <a:pt x="252" y="313"/>
                  </a:lnTo>
                  <a:lnTo>
                    <a:pt x="258" y="338"/>
                  </a:lnTo>
                  <a:lnTo>
                    <a:pt x="263" y="365"/>
                  </a:lnTo>
                  <a:lnTo>
                    <a:pt x="263" y="392"/>
                  </a:lnTo>
                  <a:lnTo>
                    <a:pt x="263" y="392"/>
                  </a:lnTo>
                  <a:lnTo>
                    <a:pt x="263" y="413"/>
                  </a:lnTo>
                  <a:lnTo>
                    <a:pt x="260" y="434"/>
                  </a:lnTo>
                  <a:lnTo>
                    <a:pt x="256" y="455"/>
                  </a:lnTo>
                  <a:lnTo>
                    <a:pt x="252" y="475"/>
                  </a:lnTo>
                  <a:lnTo>
                    <a:pt x="244" y="496"/>
                  </a:lnTo>
                  <a:lnTo>
                    <a:pt x="238" y="515"/>
                  </a:lnTo>
                  <a:lnTo>
                    <a:pt x="227" y="536"/>
                  </a:lnTo>
                  <a:lnTo>
                    <a:pt x="217" y="555"/>
                  </a:lnTo>
                  <a:lnTo>
                    <a:pt x="204" y="571"/>
                  </a:lnTo>
                  <a:lnTo>
                    <a:pt x="192" y="590"/>
                  </a:lnTo>
                  <a:lnTo>
                    <a:pt x="177" y="607"/>
                  </a:lnTo>
                  <a:lnTo>
                    <a:pt x="163" y="623"/>
                  </a:lnTo>
                  <a:lnTo>
                    <a:pt x="146" y="640"/>
                  </a:lnTo>
                  <a:lnTo>
                    <a:pt x="127" y="655"/>
                  </a:lnTo>
                  <a:lnTo>
                    <a:pt x="108" y="669"/>
                  </a:lnTo>
                  <a:lnTo>
                    <a:pt x="90" y="684"/>
                  </a:lnTo>
                  <a:lnTo>
                    <a:pt x="90" y="684"/>
                  </a:lnTo>
                  <a:lnTo>
                    <a:pt x="100" y="698"/>
                  </a:lnTo>
                  <a:lnTo>
                    <a:pt x="113" y="715"/>
                  </a:lnTo>
                  <a:lnTo>
                    <a:pt x="125" y="730"/>
                  </a:lnTo>
                  <a:lnTo>
                    <a:pt x="140" y="744"/>
                  </a:lnTo>
                  <a:lnTo>
                    <a:pt x="156" y="757"/>
                  </a:lnTo>
                  <a:lnTo>
                    <a:pt x="173" y="769"/>
                  </a:lnTo>
                  <a:lnTo>
                    <a:pt x="190" y="780"/>
                  </a:lnTo>
                  <a:lnTo>
                    <a:pt x="208" y="788"/>
                  </a:lnTo>
                  <a:lnTo>
                    <a:pt x="227" y="798"/>
                  </a:lnTo>
                  <a:lnTo>
                    <a:pt x="246" y="805"/>
                  </a:lnTo>
                  <a:lnTo>
                    <a:pt x="267" y="811"/>
                  </a:lnTo>
                  <a:lnTo>
                    <a:pt x="285" y="815"/>
                  </a:lnTo>
                  <a:lnTo>
                    <a:pt x="308" y="817"/>
                  </a:lnTo>
                  <a:lnTo>
                    <a:pt x="329" y="819"/>
                  </a:lnTo>
                  <a:lnTo>
                    <a:pt x="350" y="819"/>
                  </a:lnTo>
                  <a:lnTo>
                    <a:pt x="373" y="817"/>
                  </a:lnTo>
                  <a:lnTo>
                    <a:pt x="373" y="817"/>
                  </a:lnTo>
                  <a:lnTo>
                    <a:pt x="354" y="809"/>
                  </a:lnTo>
                  <a:lnTo>
                    <a:pt x="333" y="798"/>
                  </a:lnTo>
                  <a:lnTo>
                    <a:pt x="310" y="784"/>
                  </a:lnTo>
                  <a:lnTo>
                    <a:pt x="290" y="767"/>
                  </a:lnTo>
                  <a:lnTo>
                    <a:pt x="281" y="757"/>
                  </a:lnTo>
                  <a:lnTo>
                    <a:pt x="271" y="744"/>
                  </a:lnTo>
                  <a:lnTo>
                    <a:pt x="263" y="732"/>
                  </a:lnTo>
                  <a:lnTo>
                    <a:pt x="256" y="717"/>
                  </a:lnTo>
                  <a:lnTo>
                    <a:pt x="250" y="701"/>
                  </a:lnTo>
                  <a:lnTo>
                    <a:pt x="246" y="682"/>
                  </a:lnTo>
                  <a:lnTo>
                    <a:pt x="244" y="663"/>
                  </a:lnTo>
                  <a:lnTo>
                    <a:pt x="244" y="642"/>
                  </a:lnTo>
                  <a:lnTo>
                    <a:pt x="244" y="642"/>
                  </a:lnTo>
                  <a:lnTo>
                    <a:pt x="252" y="640"/>
                  </a:lnTo>
                  <a:lnTo>
                    <a:pt x="252" y="640"/>
                  </a:lnTo>
                  <a:lnTo>
                    <a:pt x="292" y="636"/>
                  </a:lnTo>
                  <a:lnTo>
                    <a:pt x="331" y="632"/>
                  </a:lnTo>
                  <a:lnTo>
                    <a:pt x="369" y="621"/>
                  </a:lnTo>
                  <a:lnTo>
                    <a:pt x="404" y="611"/>
                  </a:lnTo>
                  <a:lnTo>
                    <a:pt x="440" y="596"/>
                  </a:lnTo>
                  <a:lnTo>
                    <a:pt x="473" y="580"/>
                  </a:lnTo>
                  <a:lnTo>
                    <a:pt x="502" y="563"/>
                  </a:lnTo>
                  <a:lnTo>
                    <a:pt x="529" y="542"/>
                  </a:lnTo>
                  <a:lnTo>
                    <a:pt x="556" y="519"/>
                  </a:lnTo>
                  <a:lnTo>
                    <a:pt x="577" y="494"/>
                  </a:lnTo>
                  <a:lnTo>
                    <a:pt x="598" y="469"/>
                  </a:lnTo>
                  <a:lnTo>
                    <a:pt x="615" y="442"/>
                  </a:lnTo>
                  <a:lnTo>
                    <a:pt x="627" y="413"/>
                  </a:lnTo>
                  <a:lnTo>
                    <a:pt x="638" y="384"/>
                  </a:lnTo>
                  <a:lnTo>
                    <a:pt x="642" y="353"/>
                  </a:lnTo>
                  <a:lnTo>
                    <a:pt x="644" y="321"/>
                  </a:lnTo>
                  <a:lnTo>
                    <a:pt x="644" y="32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Microsoft YaHei Regular" charset="-122"/>
              </a:endParaRPr>
            </a:p>
          </p:txBody>
        </p:sp>
        <p:sp>
          <p:nvSpPr>
            <p:cNvPr id="13" name="Freeform 11"/>
            <p:cNvSpPr>
              <a:spLocks noEditPoints="1"/>
            </p:cNvSpPr>
            <p:nvPr/>
          </p:nvSpPr>
          <p:spPr bwMode="auto">
            <a:xfrm>
              <a:off x="9936163" y="1436688"/>
              <a:ext cx="1355725" cy="1343025"/>
            </a:xfrm>
            <a:custGeom>
              <a:avLst/>
              <a:gdLst>
                <a:gd name="T0" fmla="*/ 852 w 854"/>
                <a:gd name="T1" fmla="*/ 296 h 846"/>
                <a:gd name="T2" fmla="*/ 820 w 854"/>
                <a:gd name="T3" fmla="*/ 202 h 846"/>
                <a:gd name="T4" fmla="*/ 758 w 854"/>
                <a:gd name="T5" fmla="*/ 119 h 846"/>
                <a:gd name="T6" fmla="*/ 666 w 854"/>
                <a:gd name="T7" fmla="*/ 56 h 846"/>
                <a:gd name="T8" fmla="*/ 554 w 854"/>
                <a:gd name="T9" fmla="*/ 15 h 846"/>
                <a:gd name="T10" fmla="*/ 427 w 854"/>
                <a:gd name="T11" fmla="*/ 0 h 846"/>
                <a:gd name="T12" fmla="*/ 341 w 854"/>
                <a:gd name="T13" fmla="*/ 6 h 846"/>
                <a:gd name="T14" fmla="*/ 225 w 854"/>
                <a:gd name="T15" fmla="*/ 40 h 846"/>
                <a:gd name="T16" fmla="*/ 125 w 854"/>
                <a:gd name="T17" fmla="*/ 96 h 846"/>
                <a:gd name="T18" fmla="*/ 52 w 854"/>
                <a:gd name="T19" fmla="*/ 173 h 846"/>
                <a:gd name="T20" fmla="*/ 8 w 854"/>
                <a:gd name="T21" fmla="*/ 262 h 846"/>
                <a:gd name="T22" fmla="*/ 0 w 854"/>
                <a:gd name="T23" fmla="*/ 329 h 846"/>
                <a:gd name="T24" fmla="*/ 18 w 854"/>
                <a:gd name="T25" fmla="*/ 425 h 846"/>
                <a:gd name="T26" fmla="*/ 68 w 854"/>
                <a:gd name="T27" fmla="*/ 508 h 846"/>
                <a:gd name="T28" fmla="*/ 148 w 854"/>
                <a:gd name="T29" fmla="*/ 579 h 846"/>
                <a:gd name="T30" fmla="*/ 248 w 854"/>
                <a:gd name="T31" fmla="*/ 629 h 846"/>
                <a:gd name="T32" fmla="*/ 364 w 854"/>
                <a:gd name="T33" fmla="*/ 656 h 846"/>
                <a:gd name="T34" fmla="*/ 414 w 854"/>
                <a:gd name="T35" fmla="*/ 660 h 846"/>
                <a:gd name="T36" fmla="*/ 410 w 854"/>
                <a:gd name="T37" fmla="*/ 702 h 846"/>
                <a:gd name="T38" fmla="*/ 393 w 854"/>
                <a:gd name="T39" fmla="*/ 754 h 846"/>
                <a:gd name="T40" fmla="*/ 366 w 854"/>
                <a:gd name="T41" fmla="*/ 790 h 846"/>
                <a:gd name="T42" fmla="*/ 300 w 854"/>
                <a:gd name="T43" fmla="*/ 835 h 846"/>
                <a:gd name="T44" fmla="*/ 310 w 854"/>
                <a:gd name="T45" fmla="*/ 846 h 846"/>
                <a:gd name="T46" fmla="*/ 391 w 854"/>
                <a:gd name="T47" fmla="*/ 835 h 846"/>
                <a:gd name="T48" fmla="*/ 466 w 854"/>
                <a:gd name="T49" fmla="*/ 806 h 846"/>
                <a:gd name="T50" fmla="*/ 529 w 854"/>
                <a:gd name="T51" fmla="*/ 758 h 846"/>
                <a:gd name="T52" fmla="*/ 577 w 854"/>
                <a:gd name="T53" fmla="*/ 698 h 846"/>
                <a:gd name="T54" fmla="*/ 606 w 854"/>
                <a:gd name="T55" fmla="*/ 629 h 846"/>
                <a:gd name="T56" fmla="*/ 633 w 854"/>
                <a:gd name="T57" fmla="*/ 619 h 846"/>
                <a:gd name="T58" fmla="*/ 706 w 854"/>
                <a:gd name="T59" fmla="*/ 579 h 846"/>
                <a:gd name="T60" fmla="*/ 768 w 854"/>
                <a:gd name="T61" fmla="*/ 529 h 846"/>
                <a:gd name="T62" fmla="*/ 814 w 854"/>
                <a:gd name="T63" fmla="*/ 469 h 846"/>
                <a:gd name="T64" fmla="*/ 843 w 854"/>
                <a:gd name="T65" fmla="*/ 402 h 846"/>
                <a:gd name="T66" fmla="*/ 854 w 854"/>
                <a:gd name="T67" fmla="*/ 329 h 846"/>
                <a:gd name="T68" fmla="*/ 427 w 854"/>
                <a:gd name="T69" fmla="*/ 150 h 846"/>
                <a:gd name="T70" fmla="*/ 462 w 854"/>
                <a:gd name="T71" fmla="*/ 158 h 846"/>
                <a:gd name="T72" fmla="*/ 479 w 854"/>
                <a:gd name="T73" fmla="*/ 183 h 846"/>
                <a:gd name="T74" fmla="*/ 481 w 854"/>
                <a:gd name="T75" fmla="*/ 206 h 846"/>
                <a:gd name="T76" fmla="*/ 468 w 854"/>
                <a:gd name="T77" fmla="*/ 315 h 846"/>
                <a:gd name="T78" fmla="*/ 456 w 854"/>
                <a:gd name="T79" fmla="*/ 371 h 846"/>
                <a:gd name="T80" fmla="*/ 427 w 854"/>
                <a:gd name="T81" fmla="*/ 385 h 846"/>
                <a:gd name="T82" fmla="*/ 406 w 854"/>
                <a:gd name="T83" fmla="*/ 379 h 846"/>
                <a:gd name="T84" fmla="*/ 395 w 854"/>
                <a:gd name="T85" fmla="*/ 360 h 846"/>
                <a:gd name="T86" fmla="*/ 375 w 854"/>
                <a:gd name="T87" fmla="*/ 237 h 846"/>
                <a:gd name="T88" fmla="*/ 375 w 854"/>
                <a:gd name="T89" fmla="*/ 194 h 846"/>
                <a:gd name="T90" fmla="*/ 385 w 854"/>
                <a:gd name="T91" fmla="*/ 165 h 846"/>
                <a:gd name="T92" fmla="*/ 414 w 854"/>
                <a:gd name="T93" fmla="*/ 150 h 846"/>
                <a:gd name="T94" fmla="*/ 427 w 854"/>
                <a:gd name="T95" fmla="*/ 515 h 846"/>
                <a:gd name="T96" fmla="*/ 406 w 854"/>
                <a:gd name="T97" fmla="*/ 510 h 846"/>
                <a:gd name="T98" fmla="*/ 381 w 854"/>
                <a:gd name="T99" fmla="*/ 490 h 846"/>
                <a:gd name="T100" fmla="*/ 373 w 854"/>
                <a:gd name="T101" fmla="*/ 458 h 846"/>
                <a:gd name="T102" fmla="*/ 377 w 854"/>
                <a:gd name="T103" fmla="*/ 438 h 846"/>
                <a:gd name="T104" fmla="*/ 395 w 854"/>
                <a:gd name="T105" fmla="*/ 412 h 846"/>
                <a:gd name="T106" fmla="*/ 427 w 854"/>
                <a:gd name="T107" fmla="*/ 404 h 846"/>
                <a:gd name="T108" fmla="*/ 450 w 854"/>
                <a:gd name="T109" fmla="*/ 408 h 846"/>
                <a:gd name="T110" fmla="*/ 473 w 854"/>
                <a:gd name="T111" fmla="*/ 427 h 846"/>
                <a:gd name="T112" fmla="*/ 483 w 854"/>
                <a:gd name="T113" fmla="*/ 458 h 846"/>
                <a:gd name="T114" fmla="*/ 479 w 854"/>
                <a:gd name="T115" fmla="*/ 479 h 846"/>
                <a:gd name="T116" fmla="*/ 458 w 854"/>
                <a:gd name="T117" fmla="*/ 504 h 846"/>
                <a:gd name="T118" fmla="*/ 427 w 854"/>
                <a:gd name="T119" fmla="*/ 515 h 8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54" h="846">
                  <a:moveTo>
                    <a:pt x="854" y="329"/>
                  </a:moveTo>
                  <a:lnTo>
                    <a:pt x="854" y="329"/>
                  </a:lnTo>
                  <a:lnTo>
                    <a:pt x="852" y="296"/>
                  </a:lnTo>
                  <a:lnTo>
                    <a:pt x="845" y="262"/>
                  </a:lnTo>
                  <a:lnTo>
                    <a:pt x="835" y="231"/>
                  </a:lnTo>
                  <a:lnTo>
                    <a:pt x="820" y="202"/>
                  </a:lnTo>
                  <a:lnTo>
                    <a:pt x="804" y="173"/>
                  </a:lnTo>
                  <a:lnTo>
                    <a:pt x="781" y="146"/>
                  </a:lnTo>
                  <a:lnTo>
                    <a:pt x="758" y="119"/>
                  </a:lnTo>
                  <a:lnTo>
                    <a:pt x="729" y="96"/>
                  </a:lnTo>
                  <a:lnTo>
                    <a:pt x="700" y="75"/>
                  </a:lnTo>
                  <a:lnTo>
                    <a:pt x="666" y="56"/>
                  </a:lnTo>
                  <a:lnTo>
                    <a:pt x="631" y="40"/>
                  </a:lnTo>
                  <a:lnTo>
                    <a:pt x="593" y="25"/>
                  </a:lnTo>
                  <a:lnTo>
                    <a:pt x="554" y="15"/>
                  </a:lnTo>
                  <a:lnTo>
                    <a:pt x="514" y="6"/>
                  </a:lnTo>
                  <a:lnTo>
                    <a:pt x="470" y="2"/>
                  </a:lnTo>
                  <a:lnTo>
                    <a:pt x="427" y="0"/>
                  </a:lnTo>
                  <a:lnTo>
                    <a:pt x="427" y="0"/>
                  </a:lnTo>
                  <a:lnTo>
                    <a:pt x="383" y="2"/>
                  </a:lnTo>
                  <a:lnTo>
                    <a:pt x="341" y="6"/>
                  </a:lnTo>
                  <a:lnTo>
                    <a:pt x="300" y="15"/>
                  </a:lnTo>
                  <a:lnTo>
                    <a:pt x="262" y="25"/>
                  </a:lnTo>
                  <a:lnTo>
                    <a:pt x="225" y="40"/>
                  </a:lnTo>
                  <a:lnTo>
                    <a:pt x="189" y="56"/>
                  </a:lnTo>
                  <a:lnTo>
                    <a:pt x="156" y="75"/>
                  </a:lnTo>
                  <a:lnTo>
                    <a:pt x="125" y="96"/>
                  </a:lnTo>
                  <a:lnTo>
                    <a:pt x="98" y="119"/>
                  </a:lnTo>
                  <a:lnTo>
                    <a:pt x="73" y="146"/>
                  </a:lnTo>
                  <a:lnTo>
                    <a:pt x="52" y="173"/>
                  </a:lnTo>
                  <a:lnTo>
                    <a:pt x="33" y="202"/>
                  </a:lnTo>
                  <a:lnTo>
                    <a:pt x="18" y="231"/>
                  </a:lnTo>
                  <a:lnTo>
                    <a:pt x="8" y="262"/>
                  </a:lnTo>
                  <a:lnTo>
                    <a:pt x="2" y="296"/>
                  </a:lnTo>
                  <a:lnTo>
                    <a:pt x="0" y="329"/>
                  </a:lnTo>
                  <a:lnTo>
                    <a:pt x="0" y="329"/>
                  </a:lnTo>
                  <a:lnTo>
                    <a:pt x="2" y="362"/>
                  </a:lnTo>
                  <a:lnTo>
                    <a:pt x="8" y="394"/>
                  </a:lnTo>
                  <a:lnTo>
                    <a:pt x="18" y="425"/>
                  </a:lnTo>
                  <a:lnTo>
                    <a:pt x="31" y="454"/>
                  </a:lnTo>
                  <a:lnTo>
                    <a:pt x="50" y="483"/>
                  </a:lnTo>
                  <a:lnTo>
                    <a:pt x="68" y="508"/>
                  </a:lnTo>
                  <a:lnTo>
                    <a:pt x="91" y="533"/>
                  </a:lnTo>
                  <a:lnTo>
                    <a:pt x="118" y="556"/>
                  </a:lnTo>
                  <a:lnTo>
                    <a:pt x="148" y="579"/>
                  </a:lnTo>
                  <a:lnTo>
                    <a:pt x="179" y="598"/>
                  </a:lnTo>
                  <a:lnTo>
                    <a:pt x="212" y="615"/>
                  </a:lnTo>
                  <a:lnTo>
                    <a:pt x="248" y="629"/>
                  </a:lnTo>
                  <a:lnTo>
                    <a:pt x="285" y="640"/>
                  </a:lnTo>
                  <a:lnTo>
                    <a:pt x="325" y="650"/>
                  </a:lnTo>
                  <a:lnTo>
                    <a:pt x="364" y="656"/>
                  </a:lnTo>
                  <a:lnTo>
                    <a:pt x="406" y="658"/>
                  </a:lnTo>
                  <a:lnTo>
                    <a:pt x="406" y="658"/>
                  </a:lnTo>
                  <a:lnTo>
                    <a:pt x="414" y="660"/>
                  </a:lnTo>
                  <a:lnTo>
                    <a:pt x="414" y="660"/>
                  </a:lnTo>
                  <a:lnTo>
                    <a:pt x="414" y="683"/>
                  </a:lnTo>
                  <a:lnTo>
                    <a:pt x="410" y="702"/>
                  </a:lnTo>
                  <a:lnTo>
                    <a:pt x="406" y="721"/>
                  </a:lnTo>
                  <a:lnTo>
                    <a:pt x="402" y="738"/>
                  </a:lnTo>
                  <a:lnTo>
                    <a:pt x="393" y="754"/>
                  </a:lnTo>
                  <a:lnTo>
                    <a:pt x="385" y="767"/>
                  </a:lnTo>
                  <a:lnTo>
                    <a:pt x="377" y="779"/>
                  </a:lnTo>
                  <a:lnTo>
                    <a:pt x="366" y="790"/>
                  </a:lnTo>
                  <a:lnTo>
                    <a:pt x="345" y="808"/>
                  </a:lnTo>
                  <a:lnTo>
                    <a:pt x="323" y="823"/>
                  </a:lnTo>
                  <a:lnTo>
                    <a:pt x="300" y="835"/>
                  </a:lnTo>
                  <a:lnTo>
                    <a:pt x="281" y="844"/>
                  </a:lnTo>
                  <a:lnTo>
                    <a:pt x="281" y="844"/>
                  </a:lnTo>
                  <a:lnTo>
                    <a:pt x="310" y="846"/>
                  </a:lnTo>
                  <a:lnTo>
                    <a:pt x="337" y="844"/>
                  </a:lnTo>
                  <a:lnTo>
                    <a:pt x="364" y="842"/>
                  </a:lnTo>
                  <a:lnTo>
                    <a:pt x="391" y="835"/>
                  </a:lnTo>
                  <a:lnTo>
                    <a:pt x="418" y="827"/>
                  </a:lnTo>
                  <a:lnTo>
                    <a:pt x="443" y="819"/>
                  </a:lnTo>
                  <a:lnTo>
                    <a:pt x="466" y="806"/>
                  </a:lnTo>
                  <a:lnTo>
                    <a:pt x="489" y="792"/>
                  </a:lnTo>
                  <a:lnTo>
                    <a:pt x="510" y="775"/>
                  </a:lnTo>
                  <a:lnTo>
                    <a:pt x="529" y="758"/>
                  </a:lnTo>
                  <a:lnTo>
                    <a:pt x="548" y="740"/>
                  </a:lnTo>
                  <a:lnTo>
                    <a:pt x="564" y="719"/>
                  </a:lnTo>
                  <a:lnTo>
                    <a:pt x="577" y="698"/>
                  </a:lnTo>
                  <a:lnTo>
                    <a:pt x="589" y="677"/>
                  </a:lnTo>
                  <a:lnTo>
                    <a:pt x="600" y="652"/>
                  </a:lnTo>
                  <a:lnTo>
                    <a:pt x="606" y="629"/>
                  </a:lnTo>
                  <a:lnTo>
                    <a:pt x="606" y="629"/>
                  </a:lnTo>
                  <a:lnTo>
                    <a:pt x="606" y="629"/>
                  </a:lnTo>
                  <a:lnTo>
                    <a:pt x="633" y="619"/>
                  </a:lnTo>
                  <a:lnTo>
                    <a:pt x="658" y="606"/>
                  </a:lnTo>
                  <a:lnTo>
                    <a:pt x="683" y="594"/>
                  </a:lnTo>
                  <a:lnTo>
                    <a:pt x="706" y="579"/>
                  </a:lnTo>
                  <a:lnTo>
                    <a:pt x="729" y="563"/>
                  </a:lnTo>
                  <a:lnTo>
                    <a:pt x="750" y="546"/>
                  </a:lnTo>
                  <a:lnTo>
                    <a:pt x="768" y="529"/>
                  </a:lnTo>
                  <a:lnTo>
                    <a:pt x="785" y="510"/>
                  </a:lnTo>
                  <a:lnTo>
                    <a:pt x="802" y="490"/>
                  </a:lnTo>
                  <a:lnTo>
                    <a:pt x="814" y="469"/>
                  </a:lnTo>
                  <a:lnTo>
                    <a:pt x="827" y="448"/>
                  </a:lnTo>
                  <a:lnTo>
                    <a:pt x="837" y="425"/>
                  </a:lnTo>
                  <a:lnTo>
                    <a:pt x="843" y="402"/>
                  </a:lnTo>
                  <a:lnTo>
                    <a:pt x="850" y="379"/>
                  </a:lnTo>
                  <a:lnTo>
                    <a:pt x="854" y="354"/>
                  </a:lnTo>
                  <a:lnTo>
                    <a:pt x="854" y="329"/>
                  </a:lnTo>
                  <a:lnTo>
                    <a:pt x="854" y="329"/>
                  </a:lnTo>
                  <a:close/>
                  <a:moveTo>
                    <a:pt x="427" y="150"/>
                  </a:moveTo>
                  <a:lnTo>
                    <a:pt x="427" y="150"/>
                  </a:lnTo>
                  <a:lnTo>
                    <a:pt x="441" y="150"/>
                  </a:lnTo>
                  <a:lnTo>
                    <a:pt x="452" y="154"/>
                  </a:lnTo>
                  <a:lnTo>
                    <a:pt x="462" y="158"/>
                  </a:lnTo>
                  <a:lnTo>
                    <a:pt x="468" y="165"/>
                  </a:lnTo>
                  <a:lnTo>
                    <a:pt x="475" y="173"/>
                  </a:lnTo>
                  <a:lnTo>
                    <a:pt x="479" y="183"/>
                  </a:lnTo>
                  <a:lnTo>
                    <a:pt x="481" y="194"/>
                  </a:lnTo>
                  <a:lnTo>
                    <a:pt x="481" y="206"/>
                  </a:lnTo>
                  <a:lnTo>
                    <a:pt x="481" y="206"/>
                  </a:lnTo>
                  <a:lnTo>
                    <a:pt x="479" y="237"/>
                  </a:lnTo>
                  <a:lnTo>
                    <a:pt x="475" y="273"/>
                  </a:lnTo>
                  <a:lnTo>
                    <a:pt x="468" y="315"/>
                  </a:lnTo>
                  <a:lnTo>
                    <a:pt x="458" y="360"/>
                  </a:lnTo>
                  <a:lnTo>
                    <a:pt x="458" y="360"/>
                  </a:lnTo>
                  <a:lnTo>
                    <a:pt x="456" y="371"/>
                  </a:lnTo>
                  <a:lnTo>
                    <a:pt x="450" y="379"/>
                  </a:lnTo>
                  <a:lnTo>
                    <a:pt x="441" y="383"/>
                  </a:lnTo>
                  <a:lnTo>
                    <a:pt x="427" y="385"/>
                  </a:lnTo>
                  <a:lnTo>
                    <a:pt x="427" y="385"/>
                  </a:lnTo>
                  <a:lnTo>
                    <a:pt x="414" y="383"/>
                  </a:lnTo>
                  <a:lnTo>
                    <a:pt x="406" y="379"/>
                  </a:lnTo>
                  <a:lnTo>
                    <a:pt x="400" y="371"/>
                  </a:lnTo>
                  <a:lnTo>
                    <a:pt x="395" y="360"/>
                  </a:lnTo>
                  <a:lnTo>
                    <a:pt x="395" y="360"/>
                  </a:lnTo>
                  <a:lnTo>
                    <a:pt x="387" y="315"/>
                  </a:lnTo>
                  <a:lnTo>
                    <a:pt x="379" y="273"/>
                  </a:lnTo>
                  <a:lnTo>
                    <a:pt x="375" y="237"/>
                  </a:lnTo>
                  <a:lnTo>
                    <a:pt x="375" y="206"/>
                  </a:lnTo>
                  <a:lnTo>
                    <a:pt x="375" y="206"/>
                  </a:lnTo>
                  <a:lnTo>
                    <a:pt x="375" y="194"/>
                  </a:lnTo>
                  <a:lnTo>
                    <a:pt x="377" y="183"/>
                  </a:lnTo>
                  <a:lnTo>
                    <a:pt x="381" y="173"/>
                  </a:lnTo>
                  <a:lnTo>
                    <a:pt x="385" y="165"/>
                  </a:lnTo>
                  <a:lnTo>
                    <a:pt x="393" y="158"/>
                  </a:lnTo>
                  <a:lnTo>
                    <a:pt x="402" y="154"/>
                  </a:lnTo>
                  <a:lnTo>
                    <a:pt x="414" y="150"/>
                  </a:lnTo>
                  <a:lnTo>
                    <a:pt x="427" y="150"/>
                  </a:lnTo>
                  <a:lnTo>
                    <a:pt x="427" y="150"/>
                  </a:lnTo>
                  <a:close/>
                  <a:moveTo>
                    <a:pt x="427" y="515"/>
                  </a:moveTo>
                  <a:lnTo>
                    <a:pt x="427" y="515"/>
                  </a:lnTo>
                  <a:lnTo>
                    <a:pt x="416" y="513"/>
                  </a:lnTo>
                  <a:lnTo>
                    <a:pt x="406" y="510"/>
                  </a:lnTo>
                  <a:lnTo>
                    <a:pt x="395" y="504"/>
                  </a:lnTo>
                  <a:lnTo>
                    <a:pt x="389" y="498"/>
                  </a:lnTo>
                  <a:lnTo>
                    <a:pt x="381" y="490"/>
                  </a:lnTo>
                  <a:lnTo>
                    <a:pt x="377" y="479"/>
                  </a:lnTo>
                  <a:lnTo>
                    <a:pt x="373" y="469"/>
                  </a:lnTo>
                  <a:lnTo>
                    <a:pt x="373" y="458"/>
                  </a:lnTo>
                  <a:lnTo>
                    <a:pt x="373" y="458"/>
                  </a:lnTo>
                  <a:lnTo>
                    <a:pt x="373" y="448"/>
                  </a:lnTo>
                  <a:lnTo>
                    <a:pt x="377" y="438"/>
                  </a:lnTo>
                  <a:lnTo>
                    <a:pt x="381" y="427"/>
                  </a:lnTo>
                  <a:lnTo>
                    <a:pt x="389" y="419"/>
                  </a:lnTo>
                  <a:lnTo>
                    <a:pt x="395" y="412"/>
                  </a:lnTo>
                  <a:lnTo>
                    <a:pt x="406" y="408"/>
                  </a:lnTo>
                  <a:lnTo>
                    <a:pt x="416" y="404"/>
                  </a:lnTo>
                  <a:lnTo>
                    <a:pt x="427" y="404"/>
                  </a:lnTo>
                  <a:lnTo>
                    <a:pt x="427" y="404"/>
                  </a:lnTo>
                  <a:lnTo>
                    <a:pt x="439" y="404"/>
                  </a:lnTo>
                  <a:lnTo>
                    <a:pt x="450" y="408"/>
                  </a:lnTo>
                  <a:lnTo>
                    <a:pt x="458" y="412"/>
                  </a:lnTo>
                  <a:lnTo>
                    <a:pt x="466" y="419"/>
                  </a:lnTo>
                  <a:lnTo>
                    <a:pt x="473" y="427"/>
                  </a:lnTo>
                  <a:lnTo>
                    <a:pt x="479" y="438"/>
                  </a:lnTo>
                  <a:lnTo>
                    <a:pt x="481" y="448"/>
                  </a:lnTo>
                  <a:lnTo>
                    <a:pt x="483" y="458"/>
                  </a:lnTo>
                  <a:lnTo>
                    <a:pt x="483" y="458"/>
                  </a:lnTo>
                  <a:lnTo>
                    <a:pt x="481" y="469"/>
                  </a:lnTo>
                  <a:lnTo>
                    <a:pt x="479" y="479"/>
                  </a:lnTo>
                  <a:lnTo>
                    <a:pt x="473" y="490"/>
                  </a:lnTo>
                  <a:lnTo>
                    <a:pt x="466" y="498"/>
                  </a:lnTo>
                  <a:lnTo>
                    <a:pt x="458" y="504"/>
                  </a:lnTo>
                  <a:lnTo>
                    <a:pt x="450" y="510"/>
                  </a:lnTo>
                  <a:lnTo>
                    <a:pt x="439" y="513"/>
                  </a:lnTo>
                  <a:lnTo>
                    <a:pt x="427" y="515"/>
                  </a:lnTo>
                  <a:lnTo>
                    <a:pt x="427" y="515"/>
                  </a:lnTo>
                  <a:close/>
                </a:path>
              </a:pathLst>
            </a:custGeom>
            <a:solidFill>
              <a:srgbClr val="25A4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Microsoft YaHei Regular" charset="-122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9115356" y="1134360"/>
            <a:ext cx="1484916" cy="1259069"/>
            <a:chOff x="6973888" y="4152900"/>
            <a:chExt cx="1743075" cy="1477963"/>
          </a:xfrm>
        </p:grpSpPr>
        <p:sp>
          <p:nvSpPr>
            <p:cNvPr id="15" name="Freeform 31"/>
            <p:cNvSpPr>
              <a:spLocks/>
            </p:cNvSpPr>
            <p:nvPr/>
          </p:nvSpPr>
          <p:spPr bwMode="auto">
            <a:xfrm>
              <a:off x="6973888" y="4152900"/>
              <a:ext cx="1743075" cy="1477963"/>
            </a:xfrm>
            <a:custGeom>
              <a:avLst/>
              <a:gdLst>
                <a:gd name="T0" fmla="*/ 23 w 1098"/>
                <a:gd name="T1" fmla="*/ 931 h 931"/>
                <a:gd name="T2" fmla="*/ 23 w 1098"/>
                <a:gd name="T3" fmla="*/ 931 h 931"/>
                <a:gd name="T4" fmla="*/ 12 w 1098"/>
                <a:gd name="T5" fmla="*/ 929 h 931"/>
                <a:gd name="T6" fmla="*/ 6 w 1098"/>
                <a:gd name="T7" fmla="*/ 923 h 931"/>
                <a:gd name="T8" fmla="*/ 6 w 1098"/>
                <a:gd name="T9" fmla="*/ 923 h 931"/>
                <a:gd name="T10" fmla="*/ 6 w 1098"/>
                <a:gd name="T11" fmla="*/ 923 h 931"/>
                <a:gd name="T12" fmla="*/ 0 w 1098"/>
                <a:gd name="T13" fmla="*/ 917 h 931"/>
                <a:gd name="T14" fmla="*/ 0 w 1098"/>
                <a:gd name="T15" fmla="*/ 908 h 931"/>
                <a:gd name="T16" fmla="*/ 0 w 1098"/>
                <a:gd name="T17" fmla="*/ 908 h 931"/>
                <a:gd name="T18" fmla="*/ 0 w 1098"/>
                <a:gd name="T19" fmla="*/ 23 h 931"/>
                <a:gd name="T20" fmla="*/ 0 w 1098"/>
                <a:gd name="T21" fmla="*/ 23 h 931"/>
                <a:gd name="T22" fmla="*/ 0 w 1098"/>
                <a:gd name="T23" fmla="*/ 23 h 931"/>
                <a:gd name="T24" fmla="*/ 0 w 1098"/>
                <a:gd name="T25" fmla="*/ 15 h 931"/>
                <a:gd name="T26" fmla="*/ 6 w 1098"/>
                <a:gd name="T27" fmla="*/ 9 h 931"/>
                <a:gd name="T28" fmla="*/ 12 w 1098"/>
                <a:gd name="T29" fmla="*/ 3 h 931"/>
                <a:gd name="T30" fmla="*/ 23 w 1098"/>
                <a:gd name="T31" fmla="*/ 0 h 931"/>
                <a:gd name="T32" fmla="*/ 23 w 1098"/>
                <a:gd name="T33" fmla="*/ 0 h 931"/>
                <a:gd name="T34" fmla="*/ 23 w 1098"/>
                <a:gd name="T35" fmla="*/ 0 h 931"/>
                <a:gd name="T36" fmla="*/ 31 w 1098"/>
                <a:gd name="T37" fmla="*/ 3 h 931"/>
                <a:gd name="T38" fmla="*/ 39 w 1098"/>
                <a:gd name="T39" fmla="*/ 9 h 931"/>
                <a:gd name="T40" fmla="*/ 43 w 1098"/>
                <a:gd name="T41" fmla="*/ 15 h 931"/>
                <a:gd name="T42" fmla="*/ 45 w 1098"/>
                <a:gd name="T43" fmla="*/ 23 h 931"/>
                <a:gd name="T44" fmla="*/ 45 w 1098"/>
                <a:gd name="T45" fmla="*/ 23 h 931"/>
                <a:gd name="T46" fmla="*/ 45 w 1098"/>
                <a:gd name="T47" fmla="*/ 884 h 931"/>
                <a:gd name="T48" fmla="*/ 1074 w 1098"/>
                <a:gd name="T49" fmla="*/ 884 h 931"/>
                <a:gd name="T50" fmla="*/ 1074 w 1098"/>
                <a:gd name="T51" fmla="*/ 884 h 931"/>
                <a:gd name="T52" fmla="*/ 1084 w 1098"/>
                <a:gd name="T53" fmla="*/ 886 h 931"/>
                <a:gd name="T54" fmla="*/ 1090 w 1098"/>
                <a:gd name="T55" fmla="*/ 892 h 931"/>
                <a:gd name="T56" fmla="*/ 1096 w 1098"/>
                <a:gd name="T57" fmla="*/ 898 h 931"/>
                <a:gd name="T58" fmla="*/ 1098 w 1098"/>
                <a:gd name="T59" fmla="*/ 908 h 931"/>
                <a:gd name="T60" fmla="*/ 1098 w 1098"/>
                <a:gd name="T61" fmla="*/ 908 h 931"/>
                <a:gd name="T62" fmla="*/ 1098 w 1098"/>
                <a:gd name="T63" fmla="*/ 908 h 931"/>
                <a:gd name="T64" fmla="*/ 1096 w 1098"/>
                <a:gd name="T65" fmla="*/ 917 h 931"/>
                <a:gd name="T66" fmla="*/ 1090 w 1098"/>
                <a:gd name="T67" fmla="*/ 923 h 931"/>
                <a:gd name="T68" fmla="*/ 1084 w 1098"/>
                <a:gd name="T69" fmla="*/ 929 h 931"/>
                <a:gd name="T70" fmla="*/ 1074 w 1098"/>
                <a:gd name="T71" fmla="*/ 931 h 931"/>
                <a:gd name="T72" fmla="*/ 1074 w 1098"/>
                <a:gd name="T73" fmla="*/ 931 h 931"/>
                <a:gd name="T74" fmla="*/ 23 w 1098"/>
                <a:gd name="T75" fmla="*/ 931 h 931"/>
                <a:gd name="T76" fmla="*/ 23 w 1098"/>
                <a:gd name="T77" fmla="*/ 931 h 9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098" h="931">
                  <a:moveTo>
                    <a:pt x="23" y="931"/>
                  </a:moveTo>
                  <a:lnTo>
                    <a:pt x="23" y="931"/>
                  </a:lnTo>
                  <a:lnTo>
                    <a:pt x="12" y="929"/>
                  </a:lnTo>
                  <a:lnTo>
                    <a:pt x="6" y="923"/>
                  </a:lnTo>
                  <a:lnTo>
                    <a:pt x="6" y="923"/>
                  </a:lnTo>
                  <a:lnTo>
                    <a:pt x="6" y="923"/>
                  </a:lnTo>
                  <a:lnTo>
                    <a:pt x="0" y="917"/>
                  </a:lnTo>
                  <a:lnTo>
                    <a:pt x="0" y="908"/>
                  </a:lnTo>
                  <a:lnTo>
                    <a:pt x="0" y="908"/>
                  </a:lnTo>
                  <a:lnTo>
                    <a:pt x="0" y="23"/>
                  </a:lnTo>
                  <a:lnTo>
                    <a:pt x="0" y="23"/>
                  </a:lnTo>
                  <a:lnTo>
                    <a:pt x="0" y="23"/>
                  </a:lnTo>
                  <a:lnTo>
                    <a:pt x="0" y="15"/>
                  </a:lnTo>
                  <a:lnTo>
                    <a:pt x="6" y="9"/>
                  </a:lnTo>
                  <a:lnTo>
                    <a:pt x="12" y="3"/>
                  </a:lnTo>
                  <a:lnTo>
                    <a:pt x="23" y="0"/>
                  </a:lnTo>
                  <a:lnTo>
                    <a:pt x="23" y="0"/>
                  </a:lnTo>
                  <a:lnTo>
                    <a:pt x="23" y="0"/>
                  </a:lnTo>
                  <a:lnTo>
                    <a:pt x="31" y="3"/>
                  </a:lnTo>
                  <a:lnTo>
                    <a:pt x="39" y="9"/>
                  </a:lnTo>
                  <a:lnTo>
                    <a:pt x="43" y="15"/>
                  </a:lnTo>
                  <a:lnTo>
                    <a:pt x="45" y="23"/>
                  </a:lnTo>
                  <a:lnTo>
                    <a:pt x="45" y="23"/>
                  </a:lnTo>
                  <a:lnTo>
                    <a:pt x="45" y="884"/>
                  </a:lnTo>
                  <a:lnTo>
                    <a:pt x="1074" y="884"/>
                  </a:lnTo>
                  <a:lnTo>
                    <a:pt x="1074" y="884"/>
                  </a:lnTo>
                  <a:lnTo>
                    <a:pt x="1084" y="886"/>
                  </a:lnTo>
                  <a:lnTo>
                    <a:pt x="1090" y="892"/>
                  </a:lnTo>
                  <a:lnTo>
                    <a:pt x="1096" y="898"/>
                  </a:lnTo>
                  <a:lnTo>
                    <a:pt x="1098" y="908"/>
                  </a:lnTo>
                  <a:lnTo>
                    <a:pt x="1098" y="908"/>
                  </a:lnTo>
                  <a:lnTo>
                    <a:pt x="1098" y="908"/>
                  </a:lnTo>
                  <a:lnTo>
                    <a:pt x="1096" y="917"/>
                  </a:lnTo>
                  <a:lnTo>
                    <a:pt x="1090" y="923"/>
                  </a:lnTo>
                  <a:lnTo>
                    <a:pt x="1084" y="929"/>
                  </a:lnTo>
                  <a:lnTo>
                    <a:pt x="1074" y="931"/>
                  </a:lnTo>
                  <a:lnTo>
                    <a:pt x="1074" y="931"/>
                  </a:lnTo>
                  <a:lnTo>
                    <a:pt x="23" y="931"/>
                  </a:lnTo>
                  <a:lnTo>
                    <a:pt x="23" y="93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Microsoft YaHei Regular" charset="-122"/>
              </a:endParaRPr>
            </a:p>
          </p:txBody>
        </p:sp>
        <p:sp>
          <p:nvSpPr>
            <p:cNvPr id="16" name="Freeform 32"/>
            <p:cNvSpPr>
              <a:spLocks/>
            </p:cNvSpPr>
            <p:nvPr/>
          </p:nvSpPr>
          <p:spPr bwMode="auto">
            <a:xfrm>
              <a:off x="7159625" y="5172075"/>
              <a:ext cx="276225" cy="288925"/>
            </a:xfrm>
            <a:custGeom>
              <a:avLst/>
              <a:gdLst>
                <a:gd name="T0" fmla="*/ 174 w 174"/>
                <a:gd name="T1" fmla="*/ 137 h 182"/>
                <a:gd name="T2" fmla="*/ 174 w 174"/>
                <a:gd name="T3" fmla="*/ 137 h 182"/>
                <a:gd name="T4" fmla="*/ 174 w 174"/>
                <a:gd name="T5" fmla="*/ 148 h 182"/>
                <a:gd name="T6" fmla="*/ 170 w 174"/>
                <a:gd name="T7" fmla="*/ 156 h 182"/>
                <a:gd name="T8" fmla="*/ 166 w 174"/>
                <a:gd name="T9" fmla="*/ 162 h 182"/>
                <a:gd name="T10" fmla="*/ 162 w 174"/>
                <a:gd name="T11" fmla="*/ 168 h 182"/>
                <a:gd name="T12" fmla="*/ 156 w 174"/>
                <a:gd name="T13" fmla="*/ 174 h 182"/>
                <a:gd name="T14" fmla="*/ 147 w 174"/>
                <a:gd name="T15" fmla="*/ 178 h 182"/>
                <a:gd name="T16" fmla="*/ 139 w 174"/>
                <a:gd name="T17" fmla="*/ 180 h 182"/>
                <a:gd name="T18" fmla="*/ 129 w 174"/>
                <a:gd name="T19" fmla="*/ 182 h 182"/>
                <a:gd name="T20" fmla="*/ 45 w 174"/>
                <a:gd name="T21" fmla="*/ 182 h 182"/>
                <a:gd name="T22" fmla="*/ 45 w 174"/>
                <a:gd name="T23" fmla="*/ 182 h 182"/>
                <a:gd name="T24" fmla="*/ 37 w 174"/>
                <a:gd name="T25" fmla="*/ 180 h 182"/>
                <a:gd name="T26" fmla="*/ 28 w 174"/>
                <a:gd name="T27" fmla="*/ 178 h 182"/>
                <a:gd name="T28" fmla="*/ 20 w 174"/>
                <a:gd name="T29" fmla="*/ 174 h 182"/>
                <a:gd name="T30" fmla="*/ 14 w 174"/>
                <a:gd name="T31" fmla="*/ 168 h 182"/>
                <a:gd name="T32" fmla="*/ 8 w 174"/>
                <a:gd name="T33" fmla="*/ 162 h 182"/>
                <a:gd name="T34" fmla="*/ 4 w 174"/>
                <a:gd name="T35" fmla="*/ 156 h 182"/>
                <a:gd name="T36" fmla="*/ 2 w 174"/>
                <a:gd name="T37" fmla="*/ 148 h 182"/>
                <a:gd name="T38" fmla="*/ 0 w 174"/>
                <a:gd name="T39" fmla="*/ 137 h 182"/>
                <a:gd name="T40" fmla="*/ 0 w 174"/>
                <a:gd name="T41" fmla="*/ 43 h 182"/>
                <a:gd name="T42" fmla="*/ 0 w 174"/>
                <a:gd name="T43" fmla="*/ 43 h 182"/>
                <a:gd name="T44" fmla="*/ 2 w 174"/>
                <a:gd name="T45" fmla="*/ 35 h 182"/>
                <a:gd name="T46" fmla="*/ 4 w 174"/>
                <a:gd name="T47" fmla="*/ 27 h 182"/>
                <a:gd name="T48" fmla="*/ 8 w 174"/>
                <a:gd name="T49" fmla="*/ 18 h 182"/>
                <a:gd name="T50" fmla="*/ 14 w 174"/>
                <a:gd name="T51" fmla="*/ 12 h 182"/>
                <a:gd name="T52" fmla="*/ 20 w 174"/>
                <a:gd name="T53" fmla="*/ 6 h 182"/>
                <a:gd name="T54" fmla="*/ 28 w 174"/>
                <a:gd name="T55" fmla="*/ 2 h 182"/>
                <a:gd name="T56" fmla="*/ 37 w 174"/>
                <a:gd name="T57" fmla="*/ 0 h 182"/>
                <a:gd name="T58" fmla="*/ 45 w 174"/>
                <a:gd name="T59" fmla="*/ 0 h 182"/>
                <a:gd name="T60" fmla="*/ 129 w 174"/>
                <a:gd name="T61" fmla="*/ 0 h 182"/>
                <a:gd name="T62" fmla="*/ 129 w 174"/>
                <a:gd name="T63" fmla="*/ 0 h 182"/>
                <a:gd name="T64" fmla="*/ 139 w 174"/>
                <a:gd name="T65" fmla="*/ 0 h 182"/>
                <a:gd name="T66" fmla="*/ 147 w 174"/>
                <a:gd name="T67" fmla="*/ 2 h 182"/>
                <a:gd name="T68" fmla="*/ 156 w 174"/>
                <a:gd name="T69" fmla="*/ 6 h 182"/>
                <a:gd name="T70" fmla="*/ 162 w 174"/>
                <a:gd name="T71" fmla="*/ 12 h 182"/>
                <a:gd name="T72" fmla="*/ 166 w 174"/>
                <a:gd name="T73" fmla="*/ 18 h 182"/>
                <a:gd name="T74" fmla="*/ 170 w 174"/>
                <a:gd name="T75" fmla="*/ 27 h 182"/>
                <a:gd name="T76" fmla="*/ 174 w 174"/>
                <a:gd name="T77" fmla="*/ 35 h 182"/>
                <a:gd name="T78" fmla="*/ 174 w 174"/>
                <a:gd name="T79" fmla="*/ 43 h 182"/>
                <a:gd name="T80" fmla="*/ 174 w 174"/>
                <a:gd name="T81" fmla="*/ 137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74" h="182">
                  <a:moveTo>
                    <a:pt x="174" y="137"/>
                  </a:moveTo>
                  <a:lnTo>
                    <a:pt x="174" y="137"/>
                  </a:lnTo>
                  <a:lnTo>
                    <a:pt x="174" y="148"/>
                  </a:lnTo>
                  <a:lnTo>
                    <a:pt x="170" y="156"/>
                  </a:lnTo>
                  <a:lnTo>
                    <a:pt x="166" y="162"/>
                  </a:lnTo>
                  <a:lnTo>
                    <a:pt x="162" y="168"/>
                  </a:lnTo>
                  <a:lnTo>
                    <a:pt x="156" y="174"/>
                  </a:lnTo>
                  <a:lnTo>
                    <a:pt x="147" y="178"/>
                  </a:lnTo>
                  <a:lnTo>
                    <a:pt x="139" y="180"/>
                  </a:lnTo>
                  <a:lnTo>
                    <a:pt x="129" y="182"/>
                  </a:lnTo>
                  <a:lnTo>
                    <a:pt x="45" y="182"/>
                  </a:lnTo>
                  <a:lnTo>
                    <a:pt x="45" y="182"/>
                  </a:lnTo>
                  <a:lnTo>
                    <a:pt x="37" y="180"/>
                  </a:lnTo>
                  <a:lnTo>
                    <a:pt x="28" y="178"/>
                  </a:lnTo>
                  <a:lnTo>
                    <a:pt x="20" y="174"/>
                  </a:lnTo>
                  <a:lnTo>
                    <a:pt x="14" y="168"/>
                  </a:lnTo>
                  <a:lnTo>
                    <a:pt x="8" y="162"/>
                  </a:lnTo>
                  <a:lnTo>
                    <a:pt x="4" y="156"/>
                  </a:lnTo>
                  <a:lnTo>
                    <a:pt x="2" y="148"/>
                  </a:lnTo>
                  <a:lnTo>
                    <a:pt x="0" y="137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2" y="35"/>
                  </a:lnTo>
                  <a:lnTo>
                    <a:pt x="4" y="27"/>
                  </a:lnTo>
                  <a:lnTo>
                    <a:pt x="8" y="18"/>
                  </a:lnTo>
                  <a:lnTo>
                    <a:pt x="14" y="12"/>
                  </a:lnTo>
                  <a:lnTo>
                    <a:pt x="20" y="6"/>
                  </a:lnTo>
                  <a:lnTo>
                    <a:pt x="28" y="2"/>
                  </a:lnTo>
                  <a:lnTo>
                    <a:pt x="37" y="0"/>
                  </a:lnTo>
                  <a:lnTo>
                    <a:pt x="45" y="0"/>
                  </a:lnTo>
                  <a:lnTo>
                    <a:pt x="129" y="0"/>
                  </a:lnTo>
                  <a:lnTo>
                    <a:pt x="129" y="0"/>
                  </a:lnTo>
                  <a:lnTo>
                    <a:pt x="139" y="0"/>
                  </a:lnTo>
                  <a:lnTo>
                    <a:pt x="147" y="2"/>
                  </a:lnTo>
                  <a:lnTo>
                    <a:pt x="156" y="6"/>
                  </a:lnTo>
                  <a:lnTo>
                    <a:pt x="162" y="12"/>
                  </a:lnTo>
                  <a:lnTo>
                    <a:pt x="166" y="18"/>
                  </a:lnTo>
                  <a:lnTo>
                    <a:pt x="170" y="27"/>
                  </a:lnTo>
                  <a:lnTo>
                    <a:pt x="174" y="35"/>
                  </a:lnTo>
                  <a:lnTo>
                    <a:pt x="174" y="43"/>
                  </a:lnTo>
                  <a:lnTo>
                    <a:pt x="174" y="13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Microsoft YaHei Regular" charset="-122"/>
              </a:endParaRPr>
            </a:p>
          </p:txBody>
        </p:sp>
        <p:sp>
          <p:nvSpPr>
            <p:cNvPr id="17" name="Freeform 33"/>
            <p:cNvSpPr>
              <a:spLocks/>
            </p:cNvSpPr>
            <p:nvPr/>
          </p:nvSpPr>
          <p:spPr bwMode="auto">
            <a:xfrm>
              <a:off x="7510463" y="4852988"/>
              <a:ext cx="276225" cy="608013"/>
            </a:xfrm>
            <a:custGeom>
              <a:avLst/>
              <a:gdLst>
                <a:gd name="T0" fmla="*/ 174 w 174"/>
                <a:gd name="T1" fmla="*/ 338 h 383"/>
                <a:gd name="T2" fmla="*/ 174 w 174"/>
                <a:gd name="T3" fmla="*/ 338 h 383"/>
                <a:gd name="T4" fmla="*/ 172 w 174"/>
                <a:gd name="T5" fmla="*/ 349 h 383"/>
                <a:gd name="T6" fmla="*/ 170 w 174"/>
                <a:gd name="T7" fmla="*/ 357 h 383"/>
                <a:gd name="T8" fmla="*/ 166 w 174"/>
                <a:gd name="T9" fmla="*/ 363 h 383"/>
                <a:gd name="T10" fmla="*/ 160 w 174"/>
                <a:gd name="T11" fmla="*/ 369 h 383"/>
                <a:gd name="T12" fmla="*/ 154 w 174"/>
                <a:gd name="T13" fmla="*/ 375 h 383"/>
                <a:gd name="T14" fmla="*/ 148 w 174"/>
                <a:gd name="T15" fmla="*/ 379 h 383"/>
                <a:gd name="T16" fmla="*/ 139 w 174"/>
                <a:gd name="T17" fmla="*/ 381 h 383"/>
                <a:gd name="T18" fmla="*/ 129 w 174"/>
                <a:gd name="T19" fmla="*/ 383 h 383"/>
                <a:gd name="T20" fmla="*/ 45 w 174"/>
                <a:gd name="T21" fmla="*/ 383 h 383"/>
                <a:gd name="T22" fmla="*/ 45 w 174"/>
                <a:gd name="T23" fmla="*/ 383 h 383"/>
                <a:gd name="T24" fmla="*/ 35 w 174"/>
                <a:gd name="T25" fmla="*/ 381 h 383"/>
                <a:gd name="T26" fmla="*/ 27 w 174"/>
                <a:gd name="T27" fmla="*/ 379 h 383"/>
                <a:gd name="T28" fmla="*/ 21 w 174"/>
                <a:gd name="T29" fmla="*/ 375 h 383"/>
                <a:gd name="T30" fmla="*/ 12 w 174"/>
                <a:gd name="T31" fmla="*/ 369 h 383"/>
                <a:gd name="T32" fmla="*/ 8 w 174"/>
                <a:gd name="T33" fmla="*/ 363 h 383"/>
                <a:gd name="T34" fmla="*/ 4 w 174"/>
                <a:gd name="T35" fmla="*/ 357 h 383"/>
                <a:gd name="T36" fmla="*/ 2 w 174"/>
                <a:gd name="T37" fmla="*/ 349 h 383"/>
                <a:gd name="T38" fmla="*/ 0 w 174"/>
                <a:gd name="T39" fmla="*/ 338 h 383"/>
                <a:gd name="T40" fmla="*/ 0 w 174"/>
                <a:gd name="T41" fmla="*/ 43 h 383"/>
                <a:gd name="T42" fmla="*/ 0 w 174"/>
                <a:gd name="T43" fmla="*/ 43 h 383"/>
                <a:gd name="T44" fmla="*/ 2 w 174"/>
                <a:gd name="T45" fmla="*/ 35 h 383"/>
                <a:gd name="T46" fmla="*/ 4 w 174"/>
                <a:gd name="T47" fmla="*/ 27 h 383"/>
                <a:gd name="T48" fmla="*/ 8 w 174"/>
                <a:gd name="T49" fmla="*/ 19 h 383"/>
                <a:gd name="T50" fmla="*/ 12 w 174"/>
                <a:gd name="T51" fmla="*/ 12 h 383"/>
                <a:gd name="T52" fmla="*/ 21 w 174"/>
                <a:gd name="T53" fmla="*/ 6 h 383"/>
                <a:gd name="T54" fmla="*/ 27 w 174"/>
                <a:gd name="T55" fmla="*/ 2 h 383"/>
                <a:gd name="T56" fmla="*/ 35 w 174"/>
                <a:gd name="T57" fmla="*/ 0 h 383"/>
                <a:gd name="T58" fmla="*/ 45 w 174"/>
                <a:gd name="T59" fmla="*/ 0 h 383"/>
                <a:gd name="T60" fmla="*/ 129 w 174"/>
                <a:gd name="T61" fmla="*/ 0 h 383"/>
                <a:gd name="T62" fmla="*/ 129 w 174"/>
                <a:gd name="T63" fmla="*/ 0 h 383"/>
                <a:gd name="T64" fmla="*/ 139 w 174"/>
                <a:gd name="T65" fmla="*/ 0 h 383"/>
                <a:gd name="T66" fmla="*/ 148 w 174"/>
                <a:gd name="T67" fmla="*/ 2 h 383"/>
                <a:gd name="T68" fmla="*/ 154 w 174"/>
                <a:gd name="T69" fmla="*/ 6 h 383"/>
                <a:gd name="T70" fmla="*/ 160 w 174"/>
                <a:gd name="T71" fmla="*/ 12 h 383"/>
                <a:gd name="T72" fmla="*/ 166 w 174"/>
                <a:gd name="T73" fmla="*/ 19 h 383"/>
                <a:gd name="T74" fmla="*/ 170 w 174"/>
                <a:gd name="T75" fmla="*/ 27 h 383"/>
                <a:gd name="T76" fmla="*/ 172 w 174"/>
                <a:gd name="T77" fmla="*/ 35 h 383"/>
                <a:gd name="T78" fmla="*/ 174 w 174"/>
                <a:gd name="T79" fmla="*/ 43 h 383"/>
                <a:gd name="T80" fmla="*/ 174 w 174"/>
                <a:gd name="T81" fmla="*/ 338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74" h="383">
                  <a:moveTo>
                    <a:pt x="174" y="338"/>
                  </a:moveTo>
                  <a:lnTo>
                    <a:pt x="174" y="338"/>
                  </a:lnTo>
                  <a:lnTo>
                    <a:pt x="172" y="349"/>
                  </a:lnTo>
                  <a:lnTo>
                    <a:pt x="170" y="357"/>
                  </a:lnTo>
                  <a:lnTo>
                    <a:pt x="166" y="363"/>
                  </a:lnTo>
                  <a:lnTo>
                    <a:pt x="160" y="369"/>
                  </a:lnTo>
                  <a:lnTo>
                    <a:pt x="154" y="375"/>
                  </a:lnTo>
                  <a:lnTo>
                    <a:pt x="148" y="379"/>
                  </a:lnTo>
                  <a:lnTo>
                    <a:pt x="139" y="381"/>
                  </a:lnTo>
                  <a:lnTo>
                    <a:pt x="129" y="383"/>
                  </a:lnTo>
                  <a:lnTo>
                    <a:pt x="45" y="383"/>
                  </a:lnTo>
                  <a:lnTo>
                    <a:pt x="45" y="383"/>
                  </a:lnTo>
                  <a:lnTo>
                    <a:pt x="35" y="381"/>
                  </a:lnTo>
                  <a:lnTo>
                    <a:pt x="27" y="379"/>
                  </a:lnTo>
                  <a:lnTo>
                    <a:pt x="21" y="375"/>
                  </a:lnTo>
                  <a:lnTo>
                    <a:pt x="12" y="369"/>
                  </a:lnTo>
                  <a:lnTo>
                    <a:pt x="8" y="363"/>
                  </a:lnTo>
                  <a:lnTo>
                    <a:pt x="4" y="357"/>
                  </a:lnTo>
                  <a:lnTo>
                    <a:pt x="2" y="349"/>
                  </a:lnTo>
                  <a:lnTo>
                    <a:pt x="0" y="338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2" y="35"/>
                  </a:lnTo>
                  <a:lnTo>
                    <a:pt x="4" y="27"/>
                  </a:lnTo>
                  <a:lnTo>
                    <a:pt x="8" y="19"/>
                  </a:lnTo>
                  <a:lnTo>
                    <a:pt x="12" y="12"/>
                  </a:lnTo>
                  <a:lnTo>
                    <a:pt x="21" y="6"/>
                  </a:lnTo>
                  <a:lnTo>
                    <a:pt x="27" y="2"/>
                  </a:lnTo>
                  <a:lnTo>
                    <a:pt x="35" y="0"/>
                  </a:lnTo>
                  <a:lnTo>
                    <a:pt x="45" y="0"/>
                  </a:lnTo>
                  <a:lnTo>
                    <a:pt x="129" y="0"/>
                  </a:lnTo>
                  <a:lnTo>
                    <a:pt x="129" y="0"/>
                  </a:lnTo>
                  <a:lnTo>
                    <a:pt x="139" y="0"/>
                  </a:lnTo>
                  <a:lnTo>
                    <a:pt x="148" y="2"/>
                  </a:lnTo>
                  <a:lnTo>
                    <a:pt x="154" y="6"/>
                  </a:lnTo>
                  <a:lnTo>
                    <a:pt x="160" y="12"/>
                  </a:lnTo>
                  <a:lnTo>
                    <a:pt x="166" y="19"/>
                  </a:lnTo>
                  <a:lnTo>
                    <a:pt x="170" y="27"/>
                  </a:lnTo>
                  <a:lnTo>
                    <a:pt x="172" y="35"/>
                  </a:lnTo>
                  <a:lnTo>
                    <a:pt x="174" y="43"/>
                  </a:lnTo>
                  <a:lnTo>
                    <a:pt x="174" y="3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Microsoft YaHei Regular" charset="-122"/>
              </a:endParaRPr>
            </a:p>
          </p:txBody>
        </p:sp>
        <p:sp>
          <p:nvSpPr>
            <p:cNvPr id="18" name="Freeform 34"/>
            <p:cNvSpPr>
              <a:spLocks/>
            </p:cNvSpPr>
            <p:nvPr/>
          </p:nvSpPr>
          <p:spPr bwMode="auto">
            <a:xfrm>
              <a:off x="8229600" y="4703763"/>
              <a:ext cx="276225" cy="757238"/>
            </a:xfrm>
            <a:custGeom>
              <a:avLst/>
              <a:gdLst>
                <a:gd name="T0" fmla="*/ 174 w 174"/>
                <a:gd name="T1" fmla="*/ 430 h 477"/>
                <a:gd name="T2" fmla="*/ 174 w 174"/>
                <a:gd name="T3" fmla="*/ 430 h 477"/>
                <a:gd name="T4" fmla="*/ 172 w 174"/>
                <a:gd name="T5" fmla="*/ 441 h 477"/>
                <a:gd name="T6" fmla="*/ 170 w 174"/>
                <a:gd name="T7" fmla="*/ 449 h 477"/>
                <a:gd name="T8" fmla="*/ 166 w 174"/>
                <a:gd name="T9" fmla="*/ 457 h 477"/>
                <a:gd name="T10" fmla="*/ 160 w 174"/>
                <a:gd name="T11" fmla="*/ 463 h 477"/>
                <a:gd name="T12" fmla="*/ 154 w 174"/>
                <a:gd name="T13" fmla="*/ 469 h 477"/>
                <a:gd name="T14" fmla="*/ 146 w 174"/>
                <a:gd name="T15" fmla="*/ 473 h 477"/>
                <a:gd name="T16" fmla="*/ 137 w 174"/>
                <a:gd name="T17" fmla="*/ 475 h 477"/>
                <a:gd name="T18" fmla="*/ 127 w 174"/>
                <a:gd name="T19" fmla="*/ 477 h 477"/>
                <a:gd name="T20" fmla="*/ 47 w 174"/>
                <a:gd name="T21" fmla="*/ 477 h 477"/>
                <a:gd name="T22" fmla="*/ 47 w 174"/>
                <a:gd name="T23" fmla="*/ 477 h 477"/>
                <a:gd name="T24" fmla="*/ 37 w 174"/>
                <a:gd name="T25" fmla="*/ 475 h 477"/>
                <a:gd name="T26" fmla="*/ 29 w 174"/>
                <a:gd name="T27" fmla="*/ 473 h 477"/>
                <a:gd name="T28" fmla="*/ 20 w 174"/>
                <a:gd name="T29" fmla="*/ 469 h 477"/>
                <a:gd name="T30" fmla="*/ 14 w 174"/>
                <a:gd name="T31" fmla="*/ 463 h 477"/>
                <a:gd name="T32" fmla="*/ 8 w 174"/>
                <a:gd name="T33" fmla="*/ 457 h 477"/>
                <a:gd name="T34" fmla="*/ 4 w 174"/>
                <a:gd name="T35" fmla="*/ 449 h 477"/>
                <a:gd name="T36" fmla="*/ 2 w 174"/>
                <a:gd name="T37" fmla="*/ 441 h 477"/>
                <a:gd name="T38" fmla="*/ 0 w 174"/>
                <a:gd name="T39" fmla="*/ 430 h 477"/>
                <a:gd name="T40" fmla="*/ 0 w 174"/>
                <a:gd name="T41" fmla="*/ 47 h 477"/>
                <a:gd name="T42" fmla="*/ 0 w 174"/>
                <a:gd name="T43" fmla="*/ 47 h 477"/>
                <a:gd name="T44" fmla="*/ 2 w 174"/>
                <a:gd name="T45" fmla="*/ 37 h 477"/>
                <a:gd name="T46" fmla="*/ 4 w 174"/>
                <a:gd name="T47" fmla="*/ 29 h 477"/>
                <a:gd name="T48" fmla="*/ 8 w 174"/>
                <a:gd name="T49" fmla="*/ 20 h 477"/>
                <a:gd name="T50" fmla="*/ 14 w 174"/>
                <a:gd name="T51" fmla="*/ 12 h 477"/>
                <a:gd name="T52" fmla="*/ 20 w 174"/>
                <a:gd name="T53" fmla="*/ 8 h 477"/>
                <a:gd name="T54" fmla="*/ 29 w 174"/>
                <a:gd name="T55" fmla="*/ 4 h 477"/>
                <a:gd name="T56" fmla="*/ 37 w 174"/>
                <a:gd name="T57" fmla="*/ 0 h 477"/>
                <a:gd name="T58" fmla="*/ 47 w 174"/>
                <a:gd name="T59" fmla="*/ 0 h 477"/>
                <a:gd name="T60" fmla="*/ 127 w 174"/>
                <a:gd name="T61" fmla="*/ 0 h 477"/>
                <a:gd name="T62" fmla="*/ 127 w 174"/>
                <a:gd name="T63" fmla="*/ 0 h 477"/>
                <a:gd name="T64" fmla="*/ 137 w 174"/>
                <a:gd name="T65" fmla="*/ 0 h 477"/>
                <a:gd name="T66" fmla="*/ 146 w 174"/>
                <a:gd name="T67" fmla="*/ 4 h 477"/>
                <a:gd name="T68" fmla="*/ 154 w 174"/>
                <a:gd name="T69" fmla="*/ 8 h 477"/>
                <a:gd name="T70" fmla="*/ 160 w 174"/>
                <a:gd name="T71" fmla="*/ 12 h 477"/>
                <a:gd name="T72" fmla="*/ 166 w 174"/>
                <a:gd name="T73" fmla="*/ 20 h 477"/>
                <a:gd name="T74" fmla="*/ 170 w 174"/>
                <a:gd name="T75" fmla="*/ 29 h 477"/>
                <a:gd name="T76" fmla="*/ 172 w 174"/>
                <a:gd name="T77" fmla="*/ 37 h 477"/>
                <a:gd name="T78" fmla="*/ 174 w 174"/>
                <a:gd name="T79" fmla="*/ 47 h 477"/>
                <a:gd name="T80" fmla="*/ 174 w 174"/>
                <a:gd name="T81" fmla="*/ 430 h 4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74" h="477">
                  <a:moveTo>
                    <a:pt x="174" y="430"/>
                  </a:moveTo>
                  <a:lnTo>
                    <a:pt x="174" y="430"/>
                  </a:lnTo>
                  <a:lnTo>
                    <a:pt x="172" y="441"/>
                  </a:lnTo>
                  <a:lnTo>
                    <a:pt x="170" y="449"/>
                  </a:lnTo>
                  <a:lnTo>
                    <a:pt x="166" y="457"/>
                  </a:lnTo>
                  <a:lnTo>
                    <a:pt x="160" y="463"/>
                  </a:lnTo>
                  <a:lnTo>
                    <a:pt x="154" y="469"/>
                  </a:lnTo>
                  <a:lnTo>
                    <a:pt x="146" y="473"/>
                  </a:lnTo>
                  <a:lnTo>
                    <a:pt x="137" y="475"/>
                  </a:lnTo>
                  <a:lnTo>
                    <a:pt x="127" y="477"/>
                  </a:lnTo>
                  <a:lnTo>
                    <a:pt x="47" y="477"/>
                  </a:lnTo>
                  <a:lnTo>
                    <a:pt x="47" y="477"/>
                  </a:lnTo>
                  <a:lnTo>
                    <a:pt x="37" y="475"/>
                  </a:lnTo>
                  <a:lnTo>
                    <a:pt x="29" y="473"/>
                  </a:lnTo>
                  <a:lnTo>
                    <a:pt x="20" y="469"/>
                  </a:lnTo>
                  <a:lnTo>
                    <a:pt x="14" y="463"/>
                  </a:lnTo>
                  <a:lnTo>
                    <a:pt x="8" y="457"/>
                  </a:lnTo>
                  <a:lnTo>
                    <a:pt x="4" y="449"/>
                  </a:lnTo>
                  <a:lnTo>
                    <a:pt x="2" y="441"/>
                  </a:lnTo>
                  <a:lnTo>
                    <a:pt x="0" y="430"/>
                  </a:lnTo>
                  <a:lnTo>
                    <a:pt x="0" y="47"/>
                  </a:lnTo>
                  <a:lnTo>
                    <a:pt x="0" y="47"/>
                  </a:lnTo>
                  <a:lnTo>
                    <a:pt x="2" y="37"/>
                  </a:lnTo>
                  <a:lnTo>
                    <a:pt x="4" y="29"/>
                  </a:lnTo>
                  <a:lnTo>
                    <a:pt x="8" y="20"/>
                  </a:lnTo>
                  <a:lnTo>
                    <a:pt x="14" y="12"/>
                  </a:lnTo>
                  <a:lnTo>
                    <a:pt x="20" y="8"/>
                  </a:lnTo>
                  <a:lnTo>
                    <a:pt x="29" y="4"/>
                  </a:lnTo>
                  <a:lnTo>
                    <a:pt x="37" y="0"/>
                  </a:lnTo>
                  <a:lnTo>
                    <a:pt x="47" y="0"/>
                  </a:lnTo>
                  <a:lnTo>
                    <a:pt x="127" y="0"/>
                  </a:lnTo>
                  <a:lnTo>
                    <a:pt x="127" y="0"/>
                  </a:lnTo>
                  <a:lnTo>
                    <a:pt x="137" y="0"/>
                  </a:lnTo>
                  <a:lnTo>
                    <a:pt x="146" y="4"/>
                  </a:lnTo>
                  <a:lnTo>
                    <a:pt x="154" y="8"/>
                  </a:lnTo>
                  <a:lnTo>
                    <a:pt x="160" y="12"/>
                  </a:lnTo>
                  <a:lnTo>
                    <a:pt x="166" y="20"/>
                  </a:lnTo>
                  <a:lnTo>
                    <a:pt x="170" y="29"/>
                  </a:lnTo>
                  <a:lnTo>
                    <a:pt x="172" y="37"/>
                  </a:lnTo>
                  <a:lnTo>
                    <a:pt x="174" y="47"/>
                  </a:lnTo>
                  <a:lnTo>
                    <a:pt x="174" y="430"/>
                  </a:lnTo>
                  <a:close/>
                </a:path>
              </a:pathLst>
            </a:custGeom>
            <a:solidFill>
              <a:srgbClr val="25A4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Microsoft YaHei Regular" charset="-122"/>
              </a:endParaRPr>
            </a:p>
          </p:txBody>
        </p:sp>
        <p:sp>
          <p:nvSpPr>
            <p:cNvPr id="19" name="Freeform 35"/>
            <p:cNvSpPr>
              <a:spLocks/>
            </p:cNvSpPr>
            <p:nvPr/>
          </p:nvSpPr>
          <p:spPr bwMode="auto">
            <a:xfrm>
              <a:off x="7861300" y="4995863"/>
              <a:ext cx="277812" cy="465138"/>
            </a:xfrm>
            <a:custGeom>
              <a:avLst/>
              <a:gdLst>
                <a:gd name="T0" fmla="*/ 175 w 175"/>
                <a:gd name="T1" fmla="*/ 248 h 293"/>
                <a:gd name="T2" fmla="*/ 175 w 175"/>
                <a:gd name="T3" fmla="*/ 248 h 293"/>
                <a:gd name="T4" fmla="*/ 173 w 175"/>
                <a:gd name="T5" fmla="*/ 259 h 293"/>
                <a:gd name="T6" fmla="*/ 171 w 175"/>
                <a:gd name="T7" fmla="*/ 267 h 293"/>
                <a:gd name="T8" fmla="*/ 166 w 175"/>
                <a:gd name="T9" fmla="*/ 273 h 293"/>
                <a:gd name="T10" fmla="*/ 160 w 175"/>
                <a:gd name="T11" fmla="*/ 279 h 293"/>
                <a:gd name="T12" fmla="*/ 154 w 175"/>
                <a:gd name="T13" fmla="*/ 285 h 293"/>
                <a:gd name="T14" fmla="*/ 146 w 175"/>
                <a:gd name="T15" fmla="*/ 289 h 293"/>
                <a:gd name="T16" fmla="*/ 138 w 175"/>
                <a:gd name="T17" fmla="*/ 291 h 293"/>
                <a:gd name="T18" fmla="*/ 130 w 175"/>
                <a:gd name="T19" fmla="*/ 293 h 293"/>
                <a:gd name="T20" fmla="*/ 46 w 175"/>
                <a:gd name="T21" fmla="*/ 293 h 293"/>
                <a:gd name="T22" fmla="*/ 46 w 175"/>
                <a:gd name="T23" fmla="*/ 293 h 293"/>
                <a:gd name="T24" fmla="*/ 35 w 175"/>
                <a:gd name="T25" fmla="*/ 291 h 293"/>
                <a:gd name="T26" fmla="*/ 27 w 175"/>
                <a:gd name="T27" fmla="*/ 289 h 293"/>
                <a:gd name="T28" fmla="*/ 19 w 175"/>
                <a:gd name="T29" fmla="*/ 285 h 293"/>
                <a:gd name="T30" fmla="*/ 13 w 175"/>
                <a:gd name="T31" fmla="*/ 279 h 293"/>
                <a:gd name="T32" fmla="*/ 9 w 175"/>
                <a:gd name="T33" fmla="*/ 273 h 293"/>
                <a:gd name="T34" fmla="*/ 5 w 175"/>
                <a:gd name="T35" fmla="*/ 267 h 293"/>
                <a:gd name="T36" fmla="*/ 0 w 175"/>
                <a:gd name="T37" fmla="*/ 259 h 293"/>
                <a:gd name="T38" fmla="*/ 0 w 175"/>
                <a:gd name="T39" fmla="*/ 248 h 293"/>
                <a:gd name="T40" fmla="*/ 0 w 175"/>
                <a:gd name="T41" fmla="*/ 45 h 293"/>
                <a:gd name="T42" fmla="*/ 0 w 175"/>
                <a:gd name="T43" fmla="*/ 45 h 293"/>
                <a:gd name="T44" fmla="*/ 0 w 175"/>
                <a:gd name="T45" fmla="*/ 35 h 293"/>
                <a:gd name="T46" fmla="*/ 5 w 175"/>
                <a:gd name="T47" fmla="*/ 27 h 293"/>
                <a:gd name="T48" fmla="*/ 9 w 175"/>
                <a:gd name="T49" fmla="*/ 21 h 293"/>
                <a:gd name="T50" fmla="*/ 13 w 175"/>
                <a:gd name="T51" fmla="*/ 13 h 293"/>
                <a:gd name="T52" fmla="*/ 19 w 175"/>
                <a:gd name="T53" fmla="*/ 9 h 293"/>
                <a:gd name="T54" fmla="*/ 27 w 175"/>
                <a:gd name="T55" fmla="*/ 4 h 293"/>
                <a:gd name="T56" fmla="*/ 35 w 175"/>
                <a:gd name="T57" fmla="*/ 2 h 293"/>
                <a:gd name="T58" fmla="*/ 46 w 175"/>
                <a:gd name="T59" fmla="*/ 0 h 293"/>
                <a:gd name="T60" fmla="*/ 130 w 175"/>
                <a:gd name="T61" fmla="*/ 0 h 293"/>
                <a:gd name="T62" fmla="*/ 130 w 175"/>
                <a:gd name="T63" fmla="*/ 0 h 293"/>
                <a:gd name="T64" fmla="*/ 138 w 175"/>
                <a:gd name="T65" fmla="*/ 2 h 293"/>
                <a:gd name="T66" fmla="*/ 146 w 175"/>
                <a:gd name="T67" fmla="*/ 4 h 293"/>
                <a:gd name="T68" fmla="*/ 154 w 175"/>
                <a:gd name="T69" fmla="*/ 9 h 293"/>
                <a:gd name="T70" fmla="*/ 160 w 175"/>
                <a:gd name="T71" fmla="*/ 13 h 293"/>
                <a:gd name="T72" fmla="*/ 166 w 175"/>
                <a:gd name="T73" fmla="*/ 21 h 293"/>
                <a:gd name="T74" fmla="*/ 171 w 175"/>
                <a:gd name="T75" fmla="*/ 27 h 293"/>
                <a:gd name="T76" fmla="*/ 173 w 175"/>
                <a:gd name="T77" fmla="*/ 35 h 293"/>
                <a:gd name="T78" fmla="*/ 175 w 175"/>
                <a:gd name="T79" fmla="*/ 45 h 293"/>
                <a:gd name="T80" fmla="*/ 175 w 175"/>
                <a:gd name="T81" fmla="*/ 248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75" h="293">
                  <a:moveTo>
                    <a:pt x="175" y="248"/>
                  </a:moveTo>
                  <a:lnTo>
                    <a:pt x="175" y="248"/>
                  </a:lnTo>
                  <a:lnTo>
                    <a:pt x="173" y="259"/>
                  </a:lnTo>
                  <a:lnTo>
                    <a:pt x="171" y="267"/>
                  </a:lnTo>
                  <a:lnTo>
                    <a:pt x="166" y="273"/>
                  </a:lnTo>
                  <a:lnTo>
                    <a:pt x="160" y="279"/>
                  </a:lnTo>
                  <a:lnTo>
                    <a:pt x="154" y="285"/>
                  </a:lnTo>
                  <a:lnTo>
                    <a:pt x="146" y="289"/>
                  </a:lnTo>
                  <a:lnTo>
                    <a:pt x="138" y="291"/>
                  </a:lnTo>
                  <a:lnTo>
                    <a:pt x="130" y="293"/>
                  </a:lnTo>
                  <a:lnTo>
                    <a:pt x="46" y="293"/>
                  </a:lnTo>
                  <a:lnTo>
                    <a:pt x="46" y="293"/>
                  </a:lnTo>
                  <a:lnTo>
                    <a:pt x="35" y="291"/>
                  </a:lnTo>
                  <a:lnTo>
                    <a:pt x="27" y="289"/>
                  </a:lnTo>
                  <a:lnTo>
                    <a:pt x="19" y="285"/>
                  </a:lnTo>
                  <a:lnTo>
                    <a:pt x="13" y="279"/>
                  </a:lnTo>
                  <a:lnTo>
                    <a:pt x="9" y="273"/>
                  </a:lnTo>
                  <a:lnTo>
                    <a:pt x="5" y="267"/>
                  </a:lnTo>
                  <a:lnTo>
                    <a:pt x="0" y="259"/>
                  </a:lnTo>
                  <a:lnTo>
                    <a:pt x="0" y="248"/>
                  </a:lnTo>
                  <a:lnTo>
                    <a:pt x="0" y="45"/>
                  </a:lnTo>
                  <a:lnTo>
                    <a:pt x="0" y="45"/>
                  </a:lnTo>
                  <a:lnTo>
                    <a:pt x="0" y="35"/>
                  </a:lnTo>
                  <a:lnTo>
                    <a:pt x="5" y="27"/>
                  </a:lnTo>
                  <a:lnTo>
                    <a:pt x="9" y="21"/>
                  </a:lnTo>
                  <a:lnTo>
                    <a:pt x="13" y="13"/>
                  </a:lnTo>
                  <a:lnTo>
                    <a:pt x="19" y="9"/>
                  </a:lnTo>
                  <a:lnTo>
                    <a:pt x="27" y="4"/>
                  </a:lnTo>
                  <a:lnTo>
                    <a:pt x="35" y="2"/>
                  </a:lnTo>
                  <a:lnTo>
                    <a:pt x="46" y="0"/>
                  </a:lnTo>
                  <a:lnTo>
                    <a:pt x="130" y="0"/>
                  </a:lnTo>
                  <a:lnTo>
                    <a:pt x="130" y="0"/>
                  </a:lnTo>
                  <a:lnTo>
                    <a:pt x="138" y="2"/>
                  </a:lnTo>
                  <a:lnTo>
                    <a:pt x="146" y="4"/>
                  </a:lnTo>
                  <a:lnTo>
                    <a:pt x="154" y="9"/>
                  </a:lnTo>
                  <a:lnTo>
                    <a:pt x="160" y="13"/>
                  </a:lnTo>
                  <a:lnTo>
                    <a:pt x="166" y="21"/>
                  </a:lnTo>
                  <a:lnTo>
                    <a:pt x="171" y="27"/>
                  </a:lnTo>
                  <a:lnTo>
                    <a:pt x="173" y="35"/>
                  </a:lnTo>
                  <a:lnTo>
                    <a:pt x="175" y="45"/>
                  </a:lnTo>
                  <a:lnTo>
                    <a:pt x="175" y="24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Microsoft YaHei Regular" charset="-122"/>
              </a:endParaRPr>
            </a:p>
          </p:txBody>
        </p:sp>
        <p:sp>
          <p:nvSpPr>
            <p:cNvPr id="20" name="Freeform 36"/>
            <p:cNvSpPr>
              <a:spLocks/>
            </p:cNvSpPr>
            <p:nvPr/>
          </p:nvSpPr>
          <p:spPr bwMode="auto">
            <a:xfrm>
              <a:off x="7138988" y="4264025"/>
              <a:ext cx="1311275" cy="690563"/>
            </a:xfrm>
            <a:custGeom>
              <a:avLst/>
              <a:gdLst>
                <a:gd name="T0" fmla="*/ 826 w 826"/>
                <a:gd name="T1" fmla="*/ 0 h 435"/>
                <a:gd name="T2" fmla="*/ 656 w 826"/>
                <a:gd name="T3" fmla="*/ 19 h 435"/>
                <a:gd name="T4" fmla="*/ 712 w 826"/>
                <a:gd name="T5" fmla="*/ 76 h 435"/>
                <a:gd name="T6" fmla="*/ 529 w 826"/>
                <a:gd name="T7" fmla="*/ 299 h 435"/>
                <a:gd name="T8" fmla="*/ 339 w 826"/>
                <a:gd name="T9" fmla="*/ 123 h 435"/>
                <a:gd name="T10" fmla="*/ 339 w 826"/>
                <a:gd name="T11" fmla="*/ 123 h 435"/>
                <a:gd name="T12" fmla="*/ 332 w 826"/>
                <a:gd name="T13" fmla="*/ 119 h 435"/>
                <a:gd name="T14" fmla="*/ 328 w 826"/>
                <a:gd name="T15" fmla="*/ 117 h 435"/>
                <a:gd name="T16" fmla="*/ 316 w 826"/>
                <a:gd name="T17" fmla="*/ 115 h 435"/>
                <a:gd name="T18" fmla="*/ 304 w 826"/>
                <a:gd name="T19" fmla="*/ 117 h 435"/>
                <a:gd name="T20" fmla="*/ 298 w 826"/>
                <a:gd name="T21" fmla="*/ 119 h 435"/>
                <a:gd name="T22" fmla="*/ 291 w 826"/>
                <a:gd name="T23" fmla="*/ 123 h 435"/>
                <a:gd name="T24" fmla="*/ 13 w 826"/>
                <a:gd name="T25" fmla="*/ 375 h 435"/>
                <a:gd name="T26" fmla="*/ 13 w 826"/>
                <a:gd name="T27" fmla="*/ 375 h 435"/>
                <a:gd name="T28" fmla="*/ 9 w 826"/>
                <a:gd name="T29" fmla="*/ 381 h 435"/>
                <a:gd name="T30" fmla="*/ 5 w 826"/>
                <a:gd name="T31" fmla="*/ 388 h 435"/>
                <a:gd name="T32" fmla="*/ 3 w 826"/>
                <a:gd name="T33" fmla="*/ 394 h 435"/>
                <a:gd name="T34" fmla="*/ 0 w 826"/>
                <a:gd name="T35" fmla="*/ 400 h 435"/>
                <a:gd name="T36" fmla="*/ 3 w 826"/>
                <a:gd name="T37" fmla="*/ 406 h 435"/>
                <a:gd name="T38" fmla="*/ 3 w 826"/>
                <a:gd name="T39" fmla="*/ 412 h 435"/>
                <a:gd name="T40" fmla="*/ 7 w 826"/>
                <a:gd name="T41" fmla="*/ 418 h 435"/>
                <a:gd name="T42" fmla="*/ 11 w 826"/>
                <a:gd name="T43" fmla="*/ 424 h 435"/>
                <a:gd name="T44" fmla="*/ 11 w 826"/>
                <a:gd name="T45" fmla="*/ 424 h 435"/>
                <a:gd name="T46" fmla="*/ 15 w 826"/>
                <a:gd name="T47" fmla="*/ 429 h 435"/>
                <a:gd name="T48" fmla="*/ 21 w 826"/>
                <a:gd name="T49" fmla="*/ 433 h 435"/>
                <a:gd name="T50" fmla="*/ 29 w 826"/>
                <a:gd name="T51" fmla="*/ 435 h 435"/>
                <a:gd name="T52" fmla="*/ 35 w 826"/>
                <a:gd name="T53" fmla="*/ 435 h 435"/>
                <a:gd name="T54" fmla="*/ 35 w 826"/>
                <a:gd name="T55" fmla="*/ 435 h 435"/>
                <a:gd name="T56" fmla="*/ 48 w 826"/>
                <a:gd name="T57" fmla="*/ 433 h 435"/>
                <a:gd name="T58" fmla="*/ 58 w 826"/>
                <a:gd name="T59" fmla="*/ 426 h 435"/>
                <a:gd name="T60" fmla="*/ 58 w 826"/>
                <a:gd name="T61" fmla="*/ 426 h 435"/>
                <a:gd name="T62" fmla="*/ 314 w 826"/>
                <a:gd name="T63" fmla="*/ 195 h 435"/>
                <a:gd name="T64" fmla="*/ 509 w 826"/>
                <a:gd name="T65" fmla="*/ 375 h 435"/>
                <a:gd name="T66" fmla="*/ 509 w 826"/>
                <a:gd name="T67" fmla="*/ 375 h 435"/>
                <a:gd name="T68" fmla="*/ 515 w 826"/>
                <a:gd name="T69" fmla="*/ 379 h 435"/>
                <a:gd name="T70" fmla="*/ 521 w 826"/>
                <a:gd name="T71" fmla="*/ 381 h 435"/>
                <a:gd name="T72" fmla="*/ 527 w 826"/>
                <a:gd name="T73" fmla="*/ 383 h 435"/>
                <a:gd name="T74" fmla="*/ 535 w 826"/>
                <a:gd name="T75" fmla="*/ 383 h 435"/>
                <a:gd name="T76" fmla="*/ 535 w 826"/>
                <a:gd name="T77" fmla="*/ 383 h 435"/>
                <a:gd name="T78" fmla="*/ 541 w 826"/>
                <a:gd name="T79" fmla="*/ 381 h 435"/>
                <a:gd name="T80" fmla="*/ 548 w 826"/>
                <a:gd name="T81" fmla="*/ 379 h 435"/>
                <a:gd name="T82" fmla="*/ 554 w 826"/>
                <a:gd name="T83" fmla="*/ 375 h 435"/>
                <a:gd name="T84" fmla="*/ 558 w 826"/>
                <a:gd name="T85" fmla="*/ 371 h 435"/>
                <a:gd name="T86" fmla="*/ 761 w 826"/>
                <a:gd name="T87" fmla="*/ 123 h 435"/>
                <a:gd name="T88" fmla="*/ 808 w 826"/>
                <a:gd name="T89" fmla="*/ 170 h 435"/>
                <a:gd name="T90" fmla="*/ 826 w 826"/>
                <a:gd name="T91" fmla="*/ 0 h 4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826" h="435">
                  <a:moveTo>
                    <a:pt x="826" y="0"/>
                  </a:moveTo>
                  <a:lnTo>
                    <a:pt x="656" y="19"/>
                  </a:lnTo>
                  <a:lnTo>
                    <a:pt x="712" y="76"/>
                  </a:lnTo>
                  <a:lnTo>
                    <a:pt x="529" y="299"/>
                  </a:lnTo>
                  <a:lnTo>
                    <a:pt x="339" y="123"/>
                  </a:lnTo>
                  <a:lnTo>
                    <a:pt x="339" y="123"/>
                  </a:lnTo>
                  <a:lnTo>
                    <a:pt x="332" y="119"/>
                  </a:lnTo>
                  <a:lnTo>
                    <a:pt x="328" y="117"/>
                  </a:lnTo>
                  <a:lnTo>
                    <a:pt x="316" y="115"/>
                  </a:lnTo>
                  <a:lnTo>
                    <a:pt x="304" y="117"/>
                  </a:lnTo>
                  <a:lnTo>
                    <a:pt x="298" y="119"/>
                  </a:lnTo>
                  <a:lnTo>
                    <a:pt x="291" y="123"/>
                  </a:lnTo>
                  <a:lnTo>
                    <a:pt x="13" y="375"/>
                  </a:lnTo>
                  <a:lnTo>
                    <a:pt x="13" y="375"/>
                  </a:lnTo>
                  <a:lnTo>
                    <a:pt x="9" y="381"/>
                  </a:lnTo>
                  <a:lnTo>
                    <a:pt x="5" y="388"/>
                  </a:lnTo>
                  <a:lnTo>
                    <a:pt x="3" y="394"/>
                  </a:lnTo>
                  <a:lnTo>
                    <a:pt x="0" y="400"/>
                  </a:lnTo>
                  <a:lnTo>
                    <a:pt x="3" y="406"/>
                  </a:lnTo>
                  <a:lnTo>
                    <a:pt x="3" y="412"/>
                  </a:lnTo>
                  <a:lnTo>
                    <a:pt x="7" y="418"/>
                  </a:lnTo>
                  <a:lnTo>
                    <a:pt x="11" y="424"/>
                  </a:lnTo>
                  <a:lnTo>
                    <a:pt x="11" y="424"/>
                  </a:lnTo>
                  <a:lnTo>
                    <a:pt x="15" y="429"/>
                  </a:lnTo>
                  <a:lnTo>
                    <a:pt x="21" y="433"/>
                  </a:lnTo>
                  <a:lnTo>
                    <a:pt x="29" y="435"/>
                  </a:lnTo>
                  <a:lnTo>
                    <a:pt x="35" y="435"/>
                  </a:lnTo>
                  <a:lnTo>
                    <a:pt x="35" y="435"/>
                  </a:lnTo>
                  <a:lnTo>
                    <a:pt x="48" y="433"/>
                  </a:lnTo>
                  <a:lnTo>
                    <a:pt x="58" y="426"/>
                  </a:lnTo>
                  <a:lnTo>
                    <a:pt x="58" y="426"/>
                  </a:lnTo>
                  <a:lnTo>
                    <a:pt x="314" y="195"/>
                  </a:lnTo>
                  <a:lnTo>
                    <a:pt x="509" y="375"/>
                  </a:lnTo>
                  <a:lnTo>
                    <a:pt x="509" y="375"/>
                  </a:lnTo>
                  <a:lnTo>
                    <a:pt x="515" y="379"/>
                  </a:lnTo>
                  <a:lnTo>
                    <a:pt x="521" y="381"/>
                  </a:lnTo>
                  <a:lnTo>
                    <a:pt x="527" y="383"/>
                  </a:lnTo>
                  <a:lnTo>
                    <a:pt x="535" y="383"/>
                  </a:lnTo>
                  <a:lnTo>
                    <a:pt x="535" y="383"/>
                  </a:lnTo>
                  <a:lnTo>
                    <a:pt x="541" y="381"/>
                  </a:lnTo>
                  <a:lnTo>
                    <a:pt x="548" y="379"/>
                  </a:lnTo>
                  <a:lnTo>
                    <a:pt x="554" y="375"/>
                  </a:lnTo>
                  <a:lnTo>
                    <a:pt x="558" y="371"/>
                  </a:lnTo>
                  <a:lnTo>
                    <a:pt x="761" y="123"/>
                  </a:lnTo>
                  <a:lnTo>
                    <a:pt x="808" y="170"/>
                  </a:lnTo>
                  <a:lnTo>
                    <a:pt x="826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Microsoft YaHei Regular" charset="-122"/>
              </a:endParaRPr>
            </a:p>
          </p:txBody>
        </p:sp>
      </p:grpSp>
      <p:sp>
        <p:nvSpPr>
          <p:cNvPr id="21" name="文本框 20"/>
          <p:cNvSpPr txBox="1"/>
          <p:nvPr/>
        </p:nvSpPr>
        <p:spPr>
          <a:xfrm>
            <a:off x="1365997" y="3365837"/>
            <a:ext cx="29250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功能人性化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5075152" y="3365837"/>
            <a:ext cx="23485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社区功能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8815402" y="3345274"/>
            <a:ext cx="23485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使用便捷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1294194" y="3992009"/>
            <a:ext cx="234853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Microsoft YaHei Regular" charset="-122"/>
              </a:rPr>
              <a:t>解决高校学生对于学好课程的需求，方便同学们下载课件，并解决只能由老师上传课件的麻烦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ea typeface="Microsoft YaHei Regular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4781732" y="3992009"/>
            <a:ext cx="279064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Microsoft YaHei Regular" charset="-122"/>
              </a:rPr>
              <a:t>传授自己的知识（变现）</a:t>
            </a:r>
            <a:endParaRPr lang="en-US" altLang="zh-CN" sz="2000" dirty="0" smtClean="0">
              <a:solidFill>
                <a:schemeClr val="tx1">
                  <a:lumMod val="85000"/>
                  <a:lumOff val="15000"/>
                </a:schemeClr>
              </a:solidFill>
              <a:ea typeface="Microsoft YaHei Regular" charset="-122"/>
            </a:endParaRPr>
          </a:p>
          <a:p>
            <a:pPr algn="just"/>
            <a:r>
              <a:rPr lang="zh-CN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Microsoft YaHei Regular" charset="-122"/>
              </a:rPr>
              <a:t>线上分享</a:t>
            </a:r>
            <a:r>
              <a:rPr lang="en-US" altLang="zh-CN" sz="20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Microsoft YaHei Regular" charset="-122"/>
              </a:rPr>
              <a:t>live/</a:t>
            </a:r>
            <a:r>
              <a:rPr lang="zh-CN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Microsoft YaHei Regular" charset="-122"/>
              </a:rPr>
              <a:t>直播</a:t>
            </a:r>
            <a:endParaRPr lang="en-US" altLang="zh-CN" sz="2000" dirty="0" smtClean="0">
              <a:solidFill>
                <a:schemeClr val="tx1">
                  <a:lumMod val="85000"/>
                  <a:lumOff val="15000"/>
                </a:schemeClr>
              </a:solidFill>
              <a:ea typeface="Microsoft YaHei Regular" charset="-122"/>
            </a:endParaRPr>
          </a:p>
          <a:p>
            <a:pPr algn="just"/>
            <a:r>
              <a:rPr lang="zh-CN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Microsoft YaHei Regular" charset="-122"/>
              </a:rPr>
              <a:t>课程更加专业</a:t>
            </a:r>
            <a:endParaRPr lang="en-US" altLang="zh-CN" sz="2000" dirty="0" smtClean="0">
              <a:solidFill>
                <a:schemeClr val="tx1">
                  <a:lumMod val="85000"/>
                  <a:lumOff val="15000"/>
                </a:schemeClr>
              </a:solidFill>
              <a:ea typeface="Microsoft YaHei Regular" charset="-122"/>
            </a:endParaRPr>
          </a:p>
          <a:p>
            <a:pPr algn="just"/>
            <a:r>
              <a:rPr lang="zh-CN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Microsoft YaHei Regular" charset="-122"/>
              </a:rPr>
              <a:t>社区更加贴近高校学生，有利于学生交流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  <a:ea typeface="Microsoft YaHei Regular" charset="-122"/>
            </a:endParaRPr>
          </a:p>
          <a:p>
            <a:pPr algn="just"/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ea typeface="Microsoft YaHei Regular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8531706" y="3992009"/>
            <a:ext cx="234853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Microsoft YaHei Regular" charset="-122"/>
              </a:rPr>
              <a:t>相比于课程中心只能在网站下载的繁琐，多平台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ea typeface="Microsoft YaHei Regular" charset="-122"/>
              </a:rPr>
              <a:t>可以</a:t>
            </a:r>
            <a:r>
              <a:rPr lang="zh-CN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Microsoft YaHei Regular" charset="-122"/>
              </a:rPr>
              <a:t>让用户有多个选择。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ea typeface="Microsoft YaHei Regular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52202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3"/>
          <p:cNvSpPr/>
          <p:nvPr/>
        </p:nvSpPr>
        <p:spPr>
          <a:xfrm>
            <a:off x="2076450" y="2609850"/>
            <a:ext cx="8382000" cy="1771650"/>
          </a:xfrm>
          <a:custGeom>
            <a:avLst/>
            <a:gdLst>
              <a:gd name="connsiteX0" fmla="*/ 0 w 8153400"/>
              <a:gd name="connsiteY0" fmla="*/ 0 h 1428750"/>
              <a:gd name="connsiteX1" fmla="*/ 8153400 w 8153400"/>
              <a:gd name="connsiteY1" fmla="*/ 0 h 1428750"/>
              <a:gd name="connsiteX2" fmla="*/ 8153400 w 8153400"/>
              <a:gd name="connsiteY2" fmla="*/ 1428750 h 1428750"/>
              <a:gd name="connsiteX3" fmla="*/ 0 w 8153400"/>
              <a:gd name="connsiteY3" fmla="*/ 1428750 h 1428750"/>
              <a:gd name="connsiteX4" fmla="*/ 0 w 8153400"/>
              <a:gd name="connsiteY4" fmla="*/ 0 h 1428750"/>
              <a:gd name="connsiteX0" fmla="*/ 0 w 8382000"/>
              <a:gd name="connsiteY0" fmla="*/ 0 h 1771650"/>
              <a:gd name="connsiteX1" fmla="*/ 8153400 w 8382000"/>
              <a:gd name="connsiteY1" fmla="*/ 0 h 1771650"/>
              <a:gd name="connsiteX2" fmla="*/ 8382000 w 8382000"/>
              <a:gd name="connsiteY2" fmla="*/ 1771650 h 1771650"/>
              <a:gd name="connsiteX3" fmla="*/ 0 w 8382000"/>
              <a:gd name="connsiteY3" fmla="*/ 1428750 h 1771650"/>
              <a:gd name="connsiteX4" fmla="*/ 0 w 8382000"/>
              <a:gd name="connsiteY4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82000" h="1771650">
                <a:moveTo>
                  <a:pt x="0" y="0"/>
                </a:moveTo>
                <a:lnTo>
                  <a:pt x="8153400" y="0"/>
                </a:lnTo>
                <a:lnTo>
                  <a:pt x="8382000" y="1771650"/>
                </a:lnTo>
                <a:lnTo>
                  <a:pt x="0" y="1428750"/>
                </a:lnTo>
                <a:lnTo>
                  <a:pt x="0" y="0"/>
                </a:lnTo>
                <a:close/>
              </a:path>
            </a:pathLst>
          </a:custGeom>
          <a:solidFill>
            <a:srgbClr val="113A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ea typeface="Microsoft YaHei Regular" charset="-122"/>
            </a:endParaRPr>
          </a:p>
        </p:txBody>
      </p:sp>
      <p:sp>
        <p:nvSpPr>
          <p:cNvPr id="4" name="椭圆 3"/>
          <p:cNvSpPr/>
          <p:nvPr/>
        </p:nvSpPr>
        <p:spPr>
          <a:xfrm>
            <a:off x="5372099" y="1485900"/>
            <a:ext cx="1562100" cy="1562100"/>
          </a:xfrm>
          <a:prstGeom prst="ellipse">
            <a:avLst/>
          </a:prstGeom>
          <a:solidFill>
            <a:schemeClr val="accent1"/>
          </a:solidFill>
          <a:ln w="571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6600" dirty="0" smtClean="0">
                <a:solidFill>
                  <a:schemeClr val="bg2"/>
                </a:solidFill>
                <a:ea typeface="Microsoft YaHei Regular" charset="-122"/>
              </a:rPr>
              <a:t>3</a:t>
            </a:r>
            <a:endParaRPr lang="zh-CN" altLang="en-US" sz="6600" dirty="0">
              <a:solidFill>
                <a:schemeClr val="bg2"/>
              </a:solidFill>
              <a:ea typeface="Microsoft YaHei Regular" charset="-122"/>
            </a:endParaRPr>
          </a:p>
        </p:txBody>
      </p:sp>
      <p:sp>
        <p:nvSpPr>
          <p:cNvPr id="5" name="Copyright Notice"/>
          <p:cNvSpPr>
            <a:spLocks/>
          </p:cNvSpPr>
          <p:nvPr/>
        </p:nvSpPr>
        <p:spPr bwMode="auto">
          <a:xfrm>
            <a:off x="4695460" y="3257550"/>
            <a:ext cx="2915395" cy="619431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 cap="flat" cmpd="sng" algn="ctr">
                <a:solidFill>
                  <a:srgbClr val="FFFFFF"/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32400" rIns="72000" bIns="32400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3600" b="1" cap="small" smtClean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当前功能</a:t>
            </a:r>
            <a:r>
              <a:rPr lang="zh-CN" altLang="en-US" sz="3600" b="1" cap="small" dirty="0" smtClean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展现</a:t>
            </a:r>
            <a:endParaRPr lang="en-US" sz="3600" b="1" cap="small" dirty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58968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361374" y="129671"/>
            <a:ext cx="33314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ea typeface="Microsoft YaHei Regular" charset="-122"/>
              </a:rPr>
              <a:t>功能细分图</a:t>
            </a:r>
            <a:endParaRPr lang="zh-CN" altLang="en-US" sz="2400" dirty="0">
              <a:ea typeface="Microsoft YaHei Regular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6574" y="1510349"/>
            <a:ext cx="5344226" cy="3761106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7264400" y="1959741"/>
            <a:ext cx="418253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课程收藏功能、资源评价功能、资源分类功能等等，这些细微的功能可以大大增强用户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体验</a:t>
            </a:r>
            <a:endParaRPr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lang="zh-CN" altLang="en-US" b="1" dirty="0">
                <a:latin typeface="Microsoft YaHei" charset="-122"/>
                <a:ea typeface="Microsoft YaHei" charset="-122"/>
                <a:cs typeface="Microsoft YaHei" charset="-122"/>
              </a:rPr>
              <a:t>提供交流平台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/>
            </a:r>
            <a:b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</a:b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我们认为，在学习过程中，同学们最需要的是总结和交流。和</a:t>
            </a:r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Alpha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阶段一样，我们的最终目标一直是排除同学们在学习道路上的困难，因此在</a:t>
            </a:r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Beta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阶段中，我们增加了讨论版功能，同学们遇到任何问题都可以在讨论版进行交流。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2428174" y="5435601"/>
            <a:ext cx="5039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ea typeface="Microsoft YaHei Regular" charset="-122"/>
              </a:rPr>
              <a:t>功能目前实现细分图</a:t>
            </a:r>
            <a:endParaRPr kumimoji="1" lang="zh-CN" altLang="en-US" dirty="0">
              <a:ea typeface="Microsoft YaHei Regular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05203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361374" y="129671"/>
            <a:ext cx="33314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ea typeface="Microsoft YaHei Regular" charset="-122"/>
              </a:rPr>
              <a:t>网站核心功能展示</a:t>
            </a:r>
            <a:endParaRPr lang="zh-CN" altLang="en-US" sz="2400" dirty="0">
              <a:ea typeface="Microsoft YaHei Regular" charset="-122"/>
            </a:endParaRPr>
          </a:p>
        </p:txBody>
      </p:sp>
      <p:pic>
        <p:nvPicPr>
          <p:cNvPr id="5" name="图片 4" descr="课程搜索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575" y="999490"/>
            <a:ext cx="10058400" cy="406844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885055" y="5397500"/>
            <a:ext cx="263144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课程搜索</a:t>
            </a:r>
          </a:p>
        </p:txBody>
      </p:sp>
    </p:spTree>
    <p:extLst>
      <p:ext uri="{BB962C8B-B14F-4D97-AF65-F5344CB8AC3E}">
        <p14:creationId xmlns:p14="http://schemas.microsoft.com/office/powerpoint/2010/main" val="1338131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361374" y="129671"/>
            <a:ext cx="33314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ea typeface="Microsoft YaHei Regular" charset="-122"/>
              </a:rPr>
              <a:t>网站核心功能展示</a:t>
            </a:r>
            <a:endParaRPr lang="zh-CN" altLang="en-US" sz="2400" dirty="0">
              <a:ea typeface="Microsoft YaHei Regular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885055" y="5397500"/>
            <a:ext cx="263144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下载资源</a:t>
            </a:r>
          </a:p>
        </p:txBody>
      </p:sp>
      <p:pic>
        <p:nvPicPr>
          <p:cNvPr id="3" name="图片 2" descr="下载资源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575" y="1026160"/>
            <a:ext cx="10058400" cy="4068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133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361374" y="129671"/>
            <a:ext cx="33314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ea typeface="Microsoft YaHei Regular" charset="-122"/>
              </a:rPr>
              <a:t>网站核心功能展示</a:t>
            </a:r>
            <a:endParaRPr lang="zh-CN" altLang="en-US" sz="2400" dirty="0">
              <a:ea typeface="Microsoft YaHei Regular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885055" y="5397500"/>
            <a:ext cx="263144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上传资源</a:t>
            </a:r>
          </a:p>
        </p:txBody>
      </p:sp>
      <p:pic>
        <p:nvPicPr>
          <p:cNvPr id="3" name="图片 2" descr="上传文件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1189355"/>
            <a:ext cx="10058400" cy="3842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081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361374" y="129671"/>
            <a:ext cx="33314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ea typeface="Microsoft YaHei Regular" charset="-122"/>
              </a:rPr>
              <a:t>网站核心功能展示</a:t>
            </a:r>
            <a:endParaRPr lang="zh-CN" altLang="en-US" sz="2400" dirty="0">
              <a:ea typeface="Microsoft YaHei Regular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885055" y="5397500"/>
            <a:ext cx="263144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课程收藏</a:t>
            </a:r>
          </a:p>
        </p:txBody>
      </p:sp>
      <p:pic>
        <p:nvPicPr>
          <p:cNvPr id="3" name="图片 2" descr="课程收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575" y="1112520"/>
            <a:ext cx="10058400" cy="4068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402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361374" y="129671"/>
            <a:ext cx="33314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ea typeface="Microsoft YaHei Regular" charset="-122"/>
              </a:rPr>
              <a:t>网站核心功能展示</a:t>
            </a:r>
            <a:endParaRPr lang="zh-CN" altLang="en-US" sz="2400" dirty="0">
              <a:ea typeface="Microsoft YaHei Regular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885055" y="5397500"/>
            <a:ext cx="263144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课程讨论版</a:t>
            </a:r>
          </a:p>
        </p:txBody>
      </p:sp>
      <p:pic>
        <p:nvPicPr>
          <p:cNvPr id="4" name="图片 3" descr="看帖子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575" y="1073785"/>
            <a:ext cx="10058400" cy="4068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326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361374" y="129671"/>
            <a:ext cx="33314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ea typeface="Microsoft YaHei Regular" charset="-122"/>
              </a:rPr>
              <a:t>版权问题</a:t>
            </a:r>
            <a:endParaRPr lang="zh-CN" altLang="en-US" sz="2400" dirty="0">
              <a:ea typeface="Microsoft YaHei Regular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45534" y="894566"/>
            <a:ext cx="82945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用户在上传资源</a:t>
            </a:r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/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发帖的时候，必须同意</a:t>
            </a:r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《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版权声明</a:t>
            </a:r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》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，保证符合协议。</a:t>
            </a:r>
            <a:endParaRPr kumimoji="1"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342900" indent="-342900">
              <a:buAutoNum type="arabicPeriod"/>
            </a:pP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对于违反协议的用户</a:t>
            </a:r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/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资源，我们会给予惩罚</a:t>
            </a:r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/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删除机制。</a:t>
            </a:r>
            <a:endParaRPr kumimoji="1"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342900" indent="-342900">
              <a:buAutoNum type="arabicPeriod"/>
            </a:pP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主页注明“版权说明” 与“免责声明”，是用户的行为准则。</a:t>
            </a:r>
            <a:endParaRPr kumimoji="1"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342900" indent="-342900">
              <a:buAutoNum type="arabicPeriod"/>
            </a:pPr>
            <a:endParaRPr kumimoji="1"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025" y="2280635"/>
            <a:ext cx="5127988" cy="3185933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7839" y="2252063"/>
            <a:ext cx="4572795" cy="4075125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2150" y="639102"/>
            <a:ext cx="2968533" cy="1374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5571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矩形 55"/>
          <p:cNvSpPr/>
          <p:nvPr/>
        </p:nvSpPr>
        <p:spPr>
          <a:xfrm>
            <a:off x="0" y="1"/>
            <a:ext cx="12192000" cy="3599989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65000"/>
                </a:schemeClr>
              </a:gs>
              <a:gs pos="50000">
                <a:srgbClr val="000000">
                  <a:alpha val="75000"/>
                </a:srgbClr>
              </a:gs>
              <a:gs pos="100000">
                <a:schemeClr val="tx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Microsoft YaHei Regular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1361374" y="129671"/>
            <a:ext cx="33314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 smtClean="0">
                <a:solidFill>
                  <a:schemeClr val="bg1"/>
                </a:solidFill>
                <a:ea typeface="Microsoft YaHei Regular" charset="-122"/>
              </a:rPr>
              <a:t>Android&amp;iOS</a:t>
            </a:r>
            <a:r>
              <a:rPr lang="zh-CN" altLang="en-US" sz="2400" dirty="0" smtClean="0">
                <a:solidFill>
                  <a:schemeClr val="bg1"/>
                </a:solidFill>
                <a:ea typeface="Microsoft YaHei Regular" charset="-122"/>
              </a:rPr>
              <a:t> </a:t>
            </a:r>
            <a:r>
              <a:rPr lang="en-US" altLang="zh-CN" sz="2400" dirty="0" smtClean="0">
                <a:solidFill>
                  <a:schemeClr val="bg1"/>
                </a:solidFill>
                <a:ea typeface="Microsoft YaHei Regular" charset="-122"/>
              </a:rPr>
              <a:t>App</a:t>
            </a:r>
            <a:endParaRPr lang="zh-CN" altLang="en-US" sz="2400" dirty="0">
              <a:solidFill>
                <a:schemeClr val="bg1"/>
              </a:solidFill>
              <a:ea typeface="Microsoft YaHei Regular" charset="-122"/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8067485" y="1696704"/>
            <a:ext cx="4124515" cy="4358238"/>
            <a:chOff x="5514445" y="1008384"/>
            <a:chExt cx="3657607" cy="3864872"/>
          </a:xfrm>
        </p:grpSpPr>
        <p:pic>
          <p:nvPicPr>
            <p:cNvPr id="28" name="图片 2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37468" y="1404369"/>
              <a:ext cx="1547690" cy="1675648"/>
            </a:xfrm>
            <a:prstGeom prst="rect">
              <a:avLst/>
            </a:prstGeom>
          </p:spPr>
        </p:pic>
        <p:pic>
          <p:nvPicPr>
            <p:cNvPr id="29" name="图片 2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4445" y="1008384"/>
              <a:ext cx="3657607" cy="3864872"/>
            </a:xfrm>
            <a:prstGeom prst="rect">
              <a:avLst/>
            </a:prstGeom>
          </p:spPr>
        </p:pic>
      </p:grpSp>
      <p:grpSp>
        <p:nvGrpSpPr>
          <p:cNvPr id="55" name="组合 54"/>
          <p:cNvGrpSpPr/>
          <p:nvPr/>
        </p:nvGrpSpPr>
        <p:grpSpPr>
          <a:xfrm>
            <a:off x="651041" y="4005241"/>
            <a:ext cx="7727293" cy="2152323"/>
            <a:chOff x="285281" y="3085008"/>
            <a:chExt cx="5984903" cy="1667006"/>
          </a:xfrm>
        </p:grpSpPr>
        <p:sp>
          <p:nvSpPr>
            <p:cNvPr id="32" name="任意多边形 31"/>
            <p:cNvSpPr/>
            <p:nvPr/>
          </p:nvSpPr>
          <p:spPr>
            <a:xfrm rot="10800000">
              <a:off x="589237" y="3085008"/>
              <a:ext cx="872891" cy="993808"/>
            </a:xfrm>
            <a:custGeom>
              <a:avLst/>
              <a:gdLst>
                <a:gd name="connsiteX0" fmla="*/ 770660 w 826161"/>
                <a:gd name="connsiteY0" fmla="*/ 940604 h 940604"/>
                <a:gd name="connsiteX1" fmla="*/ 55501 w 826161"/>
                <a:gd name="connsiteY1" fmla="*/ 940604 h 940604"/>
                <a:gd name="connsiteX2" fmla="*/ 0 w 826161"/>
                <a:gd name="connsiteY2" fmla="*/ 885103 h 940604"/>
                <a:gd name="connsiteX3" fmla="*/ 0 w 826161"/>
                <a:gd name="connsiteY3" fmla="*/ 169944 h 940604"/>
                <a:gd name="connsiteX4" fmla="*/ 55501 w 826161"/>
                <a:gd name="connsiteY4" fmla="*/ 114443 h 940604"/>
                <a:gd name="connsiteX5" fmla="*/ 346704 w 826161"/>
                <a:gd name="connsiteY5" fmla="*/ 114443 h 940604"/>
                <a:gd name="connsiteX6" fmla="*/ 413081 w 826161"/>
                <a:gd name="connsiteY6" fmla="*/ 0 h 940604"/>
                <a:gd name="connsiteX7" fmla="*/ 479458 w 826161"/>
                <a:gd name="connsiteY7" fmla="*/ 114443 h 940604"/>
                <a:gd name="connsiteX8" fmla="*/ 770660 w 826161"/>
                <a:gd name="connsiteY8" fmla="*/ 114443 h 940604"/>
                <a:gd name="connsiteX9" fmla="*/ 826161 w 826161"/>
                <a:gd name="connsiteY9" fmla="*/ 169944 h 940604"/>
                <a:gd name="connsiteX10" fmla="*/ 826161 w 826161"/>
                <a:gd name="connsiteY10" fmla="*/ 885103 h 940604"/>
                <a:gd name="connsiteX11" fmla="*/ 770660 w 826161"/>
                <a:gd name="connsiteY11" fmla="*/ 940604 h 940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26161" h="940604">
                  <a:moveTo>
                    <a:pt x="770660" y="940604"/>
                  </a:moveTo>
                  <a:lnTo>
                    <a:pt x="55501" y="940604"/>
                  </a:lnTo>
                  <a:cubicBezTo>
                    <a:pt x="24849" y="940604"/>
                    <a:pt x="0" y="915755"/>
                    <a:pt x="0" y="885103"/>
                  </a:cubicBezTo>
                  <a:lnTo>
                    <a:pt x="0" y="169944"/>
                  </a:lnTo>
                  <a:cubicBezTo>
                    <a:pt x="0" y="139292"/>
                    <a:pt x="24849" y="114443"/>
                    <a:pt x="55501" y="114443"/>
                  </a:cubicBezTo>
                  <a:lnTo>
                    <a:pt x="346704" y="114443"/>
                  </a:lnTo>
                  <a:lnTo>
                    <a:pt x="413081" y="0"/>
                  </a:lnTo>
                  <a:lnTo>
                    <a:pt x="479458" y="114443"/>
                  </a:lnTo>
                  <a:lnTo>
                    <a:pt x="770660" y="114443"/>
                  </a:lnTo>
                  <a:cubicBezTo>
                    <a:pt x="801312" y="114443"/>
                    <a:pt x="826161" y="139292"/>
                    <a:pt x="826161" y="169944"/>
                  </a:cubicBezTo>
                  <a:lnTo>
                    <a:pt x="826161" y="885103"/>
                  </a:lnTo>
                  <a:cubicBezTo>
                    <a:pt x="826161" y="915755"/>
                    <a:pt x="801312" y="940604"/>
                    <a:pt x="770660" y="940604"/>
                  </a:cubicBezTo>
                  <a:close/>
                </a:path>
              </a:pathLst>
            </a:custGeom>
            <a:noFill/>
            <a:ln w="28575">
              <a:solidFill>
                <a:srgbClr val="33CC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Microsoft YaHei Regular" charset="-122"/>
              </a:endParaRPr>
            </a:p>
          </p:txBody>
        </p:sp>
        <p:sp>
          <p:nvSpPr>
            <p:cNvPr id="33" name="矩形 55"/>
            <p:cNvSpPr/>
            <p:nvPr/>
          </p:nvSpPr>
          <p:spPr>
            <a:xfrm>
              <a:off x="285281" y="4137000"/>
              <a:ext cx="1480801" cy="61501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ea typeface="Microsoft YaHei Regular" charset="-122"/>
                </a:rPr>
                <a:t>资源下载及评分</a:t>
              </a:r>
              <a:endPara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Microsoft YaHei Regular" charset="-122"/>
              </a:endParaRPr>
            </a:p>
            <a:p>
              <a:pPr algn="ctr">
                <a:lnSpc>
                  <a:spcPct val="120000"/>
                </a:lnSpc>
              </a:pPr>
              <a:r>
                <a:rPr lang="zh-CN" altLang="en-US" sz="12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ea typeface="Microsoft YaHei Regular" charset="-122"/>
                </a:rPr>
                <a:t>下载课程中心</a:t>
              </a:r>
              <a:endParaRPr lang="en-US" altLang="zh-CN" sz="12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Microsoft YaHei Regular" charset="-122"/>
              </a:endParaRPr>
            </a:p>
            <a:p>
              <a:pPr algn="ctr">
                <a:lnSpc>
                  <a:spcPct val="120000"/>
                </a:lnSpc>
              </a:pPr>
              <a:r>
                <a:rPr lang="en-US" altLang="zh-CN" sz="12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Franklin Gothic Medium Cond" panose="020B0606030402020204" pitchFamily="34" charset="0"/>
                  <a:ea typeface="Hiragino Sans GB W3" panose="020B0300000000000000" pitchFamily="34" charset="-122"/>
                  <a:cs typeface="Open Sans" panose="020B0606030504020204" pitchFamily="34" charset="0"/>
                </a:rPr>
                <a:t>or</a:t>
              </a:r>
              <a:r>
                <a:rPr lang="zh-CN" altLang="en-US" sz="12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Franklin Gothic Medium Cond" panose="020B0606030402020204" pitchFamily="34" charset="0"/>
                  <a:ea typeface="Hiragino Sans GB W3" panose="020B0300000000000000" pitchFamily="34" charset="-122"/>
                  <a:cs typeface="Open Sans" panose="020B0606030504020204" pitchFamily="34" charset="0"/>
                </a:rPr>
                <a:t>其它用户上传的资源</a:t>
              </a:r>
              <a:endPara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Medium Cond" panose="020B0606030402020204" pitchFamily="34" charset="0"/>
                <a:ea typeface="Hiragino Sans GB W3" panose="020B0300000000000000" pitchFamily="34" charset="-122"/>
                <a:cs typeface="Open Sans" panose="020B0606030504020204" pitchFamily="34" charset="0"/>
              </a:endParaRPr>
            </a:p>
          </p:txBody>
        </p:sp>
        <p:sp>
          <p:nvSpPr>
            <p:cNvPr id="36" name="任意多边形 35"/>
            <p:cNvSpPr/>
            <p:nvPr/>
          </p:nvSpPr>
          <p:spPr>
            <a:xfrm rot="10800000">
              <a:off x="2069443" y="3085008"/>
              <a:ext cx="872891" cy="993808"/>
            </a:xfrm>
            <a:custGeom>
              <a:avLst/>
              <a:gdLst>
                <a:gd name="connsiteX0" fmla="*/ 770660 w 826161"/>
                <a:gd name="connsiteY0" fmla="*/ 940604 h 940604"/>
                <a:gd name="connsiteX1" fmla="*/ 55501 w 826161"/>
                <a:gd name="connsiteY1" fmla="*/ 940604 h 940604"/>
                <a:gd name="connsiteX2" fmla="*/ 0 w 826161"/>
                <a:gd name="connsiteY2" fmla="*/ 885103 h 940604"/>
                <a:gd name="connsiteX3" fmla="*/ 0 w 826161"/>
                <a:gd name="connsiteY3" fmla="*/ 169944 h 940604"/>
                <a:gd name="connsiteX4" fmla="*/ 55501 w 826161"/>
                <a:gd name="connsiteY4" fmla="*/ 114443 h 940604"/>
                <a:gd name="connsiteX5" fmla="*/ 346704 w 826161"/>
                <a:gd name="connsiteY5" fmla="*/ 114443 h 940604"/>
                <a:gd name="connsiteX6" fmla="*/ 413081 w 826161"/>
                <a:gd name="connsiteY6" fmla="*/ 0 h 940604"/>
                <a:gd name="connsiteX7" fmla="*/ 479458 w 826161"/>
                <a:gd name="connsiteY7" fmla="*/ 114443 h 940604"/>
                <a:gd name="connsiteX8" fmla="*/ 770660 w 826161"/>
                <a:gd name="connsiteY8" fmla="*/ 114443 h 940604"/>
                <a:gd name="connsiteX9" fmla="*/ 826161 w 826161"/>
                <a:gd name="connsiteY9" fmla="*/ 169944 h 940604"/>
                <a:gd name="connsiteX10" fmla="*/ 826161 w 826161"/>
                <a:gd name="connsiteY10" fmla="*/ 885103 h 940604"/>
                <a:gd name="connsiteX11" fmla="*/ 770660 w 826161"/>
                <a:gd name="connsiteY11" fmla="*/ 940604 h 940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26161" h="940604">
                  <a:moveTo>
                    <a:pt x="770660" y="940604"/>
                  </a:moveTo>
                  <a:lnTo>
                    <a:pt x="55501" y="940604"/>
                  </a:lnTo>
                  <a:cubicBezTo>
                    <a:pt x="24849" y="940604"/>
                    <a:pt x="0" y="915755"/>
                    <a:pt x="0" y="885103"/>
                  </a:cubicBezTo>
                  <a:lnTo>
                    <a:pt x="0" y="169944"/>
                  </a:lnTo>
                  <a:cubicBezTo>
                    <a:pt x="0" y="139292"/>
                    <a:pt x="24849" y="114443"/>
                    <a:pt x="55501" y="114443"/>
                  </a:cubicBezTo>
                  <a:lnTo>
                    <a:pt x="346704" y="114443"/>
                  </a:lnTo>
                  <a:lnTo>
                    <a:pt x="413081" y="0"/>
                  </a:lnTo>
                  <a:lnTo>
                    <a:pt x="479458" y="114443"/>
                  </a:lnTo>
                  <a:lnTo>
                    <a:pt x="770660" y="114443"/>
                  </a:lnTo>
                  <a:cubicBezTo>
                    <a:pt x="801312" y="114443"/>
                    <a:pt x="826161" y="139292"/>
                    <a:pt x="826161" y="169944"/>
                  </a:cubicBezTo>
                  <a:lnTo>
                    <a:pt x="826161" y="885103"/>
                  </a:lnTo>
                  <a:cubicBezTo>
                    <a:pt x="826161" y="915755"/>
                    <a:pt x="801312" y="940604"/>
                    <a:pt x="770660" y="940604"/>
                  </a:cubicBezTo>
                  <a:close/>
                </a:path>
              </a:pathLst>
            </a:custGeom>
            <a:noFill/>
            <a:ln w="28575">
              <a:solidFill>
                <a:srgbClr val="33CC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Microsoft YaHei Regular" charset="-122"/>
              </a:endParaRPr>
            </a:p>
          </p:txBody>
        </p:sp>
        <p:sp>
          <p:nvSpPr>
            <p:cNvPr id="40" name="矩形 55"/>
            <p:cNvSpPr/>
            <p:nvPr/>
          </p:nvSpPr>
          <p:spPr>
            <a:xfrm>
              <a:off x="1772981" y="4137000"/>
              <a:ext cx="1480801" cy="61501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ea typeface="Microsoft YaHei Regular" charset="-122"/>
                </a:rPr>
                <a:t>资源上传</a:t>
              </a:r>
              <a:endPara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Microsoft YaHei Regular" charset="-122"/>
              </a:endParaRPr>
            </a:p>
            <a:p>
              <a:pPr algn="ctr">
                <a:lnSpc>
                  <a:spcPct val="120000"/>
                </a:lnSpc>
              </a:pPr>
              <a:r>
                <a:rPr lang="zh-CN" altLang="en-US" sz="12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ea typeface="Microsoft YaHei Regular" charset="-122"/>
                </a:rPr>
                <a:t>用户可以选择自己的课件进行上传</a:t>
              </a:r>
              <a:endParaRPr lang="en-US" altLang="zh-CN" sz="12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Microsoft YaHei Regular" charset="-122"/>
              </a:endParaRPr>
            </a:p>
          </p:txBody>
        </p:sp>
        <p:grpSp>
          <p:nvGrpSpPr>
            <p:cNvPr id="41" name="组合 40"/>
            <p:cNvGrpSpPr/>
            <p:nvPr/>
          </p:nvGrpSpPr>
          <p:grpSpPr>
            <a:xfrm>
              <a:off x="3581391" y="3085008"/>
              <a:ext cx="872891" cy="1629907"/>
              <a:chOff x="3213548" y="3451411"/>
              <a:chExt cx="872891" cy="1629907"/>
            </a:xfrm>
          </p:grpSpPr>
          <p:sp>
            <p:nvSpPr>
              <p:cNvPr id="42" name="任意多边形 41"/>
              <p:cNvSpPr/>
              <p:nvPr/>
            </p:nvSpPr>
            <p:spPr>
              <a:xfrm rot="10800000">
                <a:off x="3213548" y="3451411"/>
                <a:ext cx="872891" cy="993808"/>
              </a:xfrm>
              <a:custGeom>
                <a:avLst/>
                <a:gdLst>
                  <a:gd name="connsiteX0" fmla="*/ 770660 w 826161"/>
                  <a:gd name="connsiteY0" fmla="*/ 940604 h 940604"/>
                  <a:gd name="connsiteX1" fmla="*/ 55501 w 826161"/>
                  <a:gd name="connsiteY1" fmla="*/ 940604 h 940604"/>
                  <a:gd name="connsiteX2" fmla="*/ 0 w 826161"/>
                  <a:gd name="connsiteY2" fmla="*/ 885103 h 940604"/>
                  <a:gd name="connsiteX3" fmla="*/ 0 w 826161"/>
                  <a:gd name="connsiteY3" fmla="*/ 169944 h 940604"/>
                  <a:gd name="connsiteX4" fmla="*/ 55501 w 826161"/>
                  <a:gd name="connsiteY4" fmla="*/ 114443 h 940604"/>
                  <a:gd name="connsiteX5" fmla="*/ 346704 w 826161"/>
                  <a:gd name="connsiteY5" fmla="*/ 114443 h 940604"/>
                  <a:gd name="connsiteX6" fmla="*/ 413081 w 826161"/>
                  <a:gd name="connsiteY6" fmla="*/ 0 h 940604"/>
                  <a:gd name="connsiteX7" fmla="*/ 479458 w 826161"/>
                  <a:gd name="connsiteY7" fmla="*/ 114443 h 940604"/>
                  <a:gd name="connsiteX8" fmla="*/ 770660 w 826161"/>
                  <a:gd name="connsiteY8" fmla="*/ 114443 h 940604"/>
                  <a:gd name="connsiteX9" fmla="*/ 826161 w 826161"/>
                  <a:gd name="connsiteY9" fmla="*/ 169944 h 940604"/>
                  <a:gd name="connsiteX10" fmla="*/ 826161 w 826161"/>
                  <a:gd name="connsiteY10" fmla="*/ 885103 h 940604"/>
                  <a:gd name="connsiteX11" fmla="*/ 770660 w 826161"/>
                  <a:gd name="connsiteY11" fmla="*/ 940604 h 940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826161" h="940604">
                    <a:moveTo>
                      <a:pt x="770660" y="940604"/>
                    </a:moveTo>
                    <a:lnTo>
                      <a:pt x="55501" y="940604"/>
                    </a:lnTo>
                    <a:cubicBezTo>
                      <a:pt x="24849" y="940604"/>
                      <a:pt x="0" y="915755"/>
                      <a:pt x="0" y="885103"/>
                    </a:cubicBezTo>
                    <a:lnTo>
                      <a:pt x="0" y="169944"/>
                    </a:lnTo>
                    <a:cubicBezTo>
                      <a:pt x="0" y="139292"/>
                      <a:pt x="24849" y="114443"/>
                      <a:pt x="55501" y="114443"/>
                    </a:cubicBezTo>
                    <a:lnTo>
                      <a:pt x="346704" y="114443"/>
                    </a:lnTo>
                    <a:lnTo>
                      <a:pt x="413081" y="0"/>
                    </a:lnTo>
                    <a:lnTo>
                      <a:pt x="479458" y="114443"/>
                    </a:lnTo>
                    <a:lnTo>
                      <a:pt x="770660" y="114443"/>
                    </a:lnTo>
                    <a:cubicBezTo>
                      <a:pt x="801312" y="114443"/>
                      <a:pt x="826161" y="139292"/>
                      <a:pt x="826161" y="169944"/>
                    </a:cubicBezTo>
                    <a:lnTo>
                      <a:pt x="826161" y="885103"/>
                    </a:lnTo>
                    <a:cubicBezTo>
                      <a:pt x="826161" y="915755"/>
                      <a:pt x="801312" y="940604"/>
                      <a:pt x="770660" y="940604"/>
                    </a:cubicBezTo>
                    <a:close/>
                  </a:path>
                </a:pathLst>
              </a:custGeom>
              <a:noFill/>
              <a:ln w="28575">
                <a:solidFill>
                  <a:srgbClr val="33CC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ea typeface="Microsoft YaHei Regular" charset="-122"/>
                </a:endParaRPr>
              </a:p>
            </p:txBody>
          </p:sp>
          <p:cxnSp>
            <p:nvCxnSpPr>
              <p:cNvPr id="45" name="直接连接符 44"/>
              <p:cNvCxnSpPr/>
              <p:nvPr/>
            </p:nvCxnSpPr>
            <p:spPr>
              <a:xfrm>
                <a:off x="3302661" y="5081318"/>
                <a:ext cx="694666" cy="0"/>
              </a:xfrm>
              <a:prstGeom prst="line">
                <a:avLst/>
              </a:prstGeom>
              <a:ln>
                <a:solidFill>
                  <a:schemeClr val="bg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7" name="矩形 55"/>
            <p:cNvSpPr/>
            <p:nvPr/>
          </p:nvSpPr>
          <p:spPr>
            <a:xfrm>
              <a:off x="3275230" y="4137000"/>
              <a:ext cx="1480801" cy="61501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ea typeface="Microsoft YaHei Regular" charset="-122"/>
                </a:rPr>
                <a:t>课程讨论区</a:t>
              </a:r>
              <a:endPara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Microsoft YaHei Regular" charset="-122"/>
              </a:endParaRPr>
            </a:p>
            <a:p>
              <a:pPr algn="ctr">
                <a:lnSpc>
                  <a:spcPct val="120000"/>
                </a:lnSpc>
              </a:pPr>
              <a:r>
                <a:rPr lang="zh-CN" altLang="en-US" sz="12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ea typeface="Microsoft YaHei Regular" charset="-122"/>
                </a:rPr>
                <a:t>分享、交流学习经验</a:t>
              </a:r>
              <a:endParaRPr lang="en-US" altLang="zh-CN" sz="12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Microsoft YaHei Regular" charset="-122"/>
              </a:endParaRPr>
            </a:p>
            <a:p>
              <a:pPr algn="ctr">
                <a:lnSpc>
                  <a:spcPct val="120000"/>
                </a:lnSpc>
              </a:pPr>
              <a:r>
                <a:rPr lang="zh-CN" altLang="en-US" sz="12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ea typeface="Microsoft YaHei Regular" charset="-122"/>
                </a:rPr>
                <a:t>讨论课程</a:t>
              </a:r>
              <a:endPara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ea typeface="Microsoft YaHei Regular" charset="-122"/>
              </a:endParaRPr>
            </a:p>
          </p:txBody>
        </p:sp>
        <p:sp>
          <p:nvSpPr>
            <p:cNvPr id="50" name="任意多边形 49"/>
            <p:cNvSpPr/>
            <p:nvPr/>
          </p:nvSpPr>
          <p:spPr>
            <a:xfrm rot="10800000">
              <a:off x="5093339" y="3085008"/>
              <a:ext cx="872891" cy="993808"/>
            </a:xfrm>
            <a:custGeom>
              <a:avLst/>
              <a:gdLst>
                <a:gd name="connsiteX0" fmla="*/ 770660 w 826161"/>
                <a:gd name="connsiteY0" fmla="*/ 940604 h 940604"/>
                <a:gd name="connsiteX1" fmla="*/ 55501 w 826161"/>
                <a:gd name="connsiteY1" fmla="*/ 940604 h 940604"/>
                <a:gd name="connsiteX2" fmla="*/ 0 w 826161"/>
                <a:gd name="connsiteY2" fmla="*/ 885103 h 940604"/>
                <a:gd name="connsiteX3" fmla="*/ 0 w 826161"/>
                <a:gd name="connsiteY3" fmla="*/ 169944 h 940604"/>
                <a:gd name="connsiteX4" fmla="*/ 55501 w 826161"/>
                <a:gd name="connsiteY4" fmla="*/ 114443 h 940604"/>
                <a:gd name="connsiteX5" fmla="*/ 346704 w 826161"/>
                <a:gd name="connsiteY5" fmla="*/ 114443 h 940604"/>
                <a:gd name="connsiteX6" fmla="*/ 413081 w 826161"/>
                <a:gd name="connsiteY6" fmla="*/ 0 h 940604"/>
                <a:gd name="connsiteX7" fmla="*/ 479458 w 826161"/>
                <a:gd name="connsiteY7" fmla="*/ 114443 h 940604"/>
                <a:gd name="connsiteX8" fmla="*/ 770660 w 826161"/>
                <a:gd name="connsiteY8" fmla="*/ 114443 h 940604"/>
                <a:gd name="connsiteX9" fmla="*/ 826161 w 826161"/>
                <a:gd name="connsiteY9" fmla="*/ 169944 h 940604"/>
                <a:gd name="connsiteX10" fmla="*/ 826161 w 826161"/>
                <a:gd name="connsiteY10" fmla="*/ 885103 h 940604"/>
                <a:gd name="connsiteX11" fmla="*/ 770660 w 826161"/>
                <a:gd name="connsiteY11" fmla="*/ 940604 h 940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26161" h="940604">
                  <a:moveTo>
                    <a:pt x="770660" y="940604"/>
                  </a:moveTo>
                  <a:lnTo>
                    <a:pt x="55501" y="940604"/>
                  </a:lnTo>
                  <a:cubicBezTo>
                    <a:pt x="24849" y="940604"/>
                    <a:pt x="0" y="915755"/>
                    <a:pt x="0" y="885103"/>
                  </a:cubicBezTo>
                  <a:lnTo>
                    <a:pt x="0" y="169944"/>
                  </a:lnTo>
                  <a:cubicBezTo>
                    <a:pt x="0" y="139292"/>
                    <a:pt x="24849" y="114443"/>
                    <a:pt x="55501" y="114443"/>
                  </a:cubicBezTo>
                  <a:lnTo>
                    <a:pt x="346704" y="114443"/>
                  </a:lnTo>
                  <a:lnTo>
                    <a:pt x="413081" y="0"/>
                  </a:lnTo>
                  <a:lnTo>
                    <a:pt x="479458" y="114443"/>
                  </a:lnTo>
                  <a:lnTo>
                    <a:pt x="770660" y="114443"/>
                  </a:lnTo>
                  <a:cubicBezTo>
                    <a:pt x="801312" y="114443"/>
                    <a:pt x="826161" y="139292"/>
                    <a:pt x="826161" y="169944"/>
                  </a:cubicBezTo>
                  <a:lnTo>
                    <a:pt x="826161" y="885103"/>
                  </a:lnTo>
                  <a:cubicBezTo>
                    <a:pt x="826161" y="915755"/>
                    <a:pt x="801312" y="940604"/>
                    <a:pt x="770660" y="940604"/>
                  </a:cubicBezTo>
                  <a:close/>
                </a:path>
              </a:pathLst>
            </a:custGeom>
            <a:noFill/>
            <a:ln w="28575">
              <a:solidFill>
                <a:srgbClr val="33CC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Microsoft YaHei Regular" charset="-122"/>
              </a:endParaRPr>
            </a:p>
          </p:txBody>
        </p:sp>
        <p:sp>
          <p:nvSpPr>
            <p:cNvPr id="54" name="矩形 55"/>
            <p:cNvSpPr/>
            <p:nvPr/>
          </p:nvSpPr>
          <p:spPr>
            <a:xfrm>
              <a:off x="4789383" y="4137000"/>
              <a:ext cx="1480801" cy="61501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ea typeface="Microsoft YaHei Regular" charset="-122"/>
                </a:rPr>
                <a:t>资源悬赏</a:t>
              </a:r>
              <a:endPara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Microsoft YaHei Regular" charset="-122"/>
              </a:endParaRPr>
            </a:p>
            <a:p>
              <a:pPr algn="ctr">
                <a:lnSpc>
                  <a:spcPct val="120000"/>
                </a:lnSpc>
              </a:pPr>
              <a:r>
                <a:rPr lang="zh-CN" altLang="en-US" sz="12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ea typeface="Microsoft YaHei Regular" charset="-122"/>
                </a:rPr>
                <a:t>用户选择用自己的经验值来悬赏自己想要的资源</a:t>
              </a:r>
              <a:endParaRPr lang="en-US" altLang="zh-CN" sz="12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Microsoft YaHei Regular" charset="-122"/>
              </a:endParaRPr>
            </a:p>
          </p:txBody>
        </p:sp>
      </p:grpSp>
      <p:grpSp>
        <p:nvGrpSpPr>
          <p:cNvPr id="57" name="组合 56"/>
          <p:cNvGrpSpPr/>
          <p:nvPr/>
        </p:nvGrpSpPr>
        <p:grpSpPr>
          <a:xfrm>
            <a:off x="395785" y="136478"/>
            <a:ext cx="802223" cy="423080"/>
            <a:chOff x="395785" y="136478"/>
            <a:chExt cx="802223" cy="423080"/>
          </a:xfrm>
        </p:grpSpPr>
        <p:sp>
          <p:nvSpPr>
            <p:cNvPr id="58" name="燕尾形 57"/>
            <p:cNvSpPr/>
            <p:nvPr/>
          </p:nvSpPr>
          <p:spPr>
            <a:xfrm>
              <a:off x="395785" y="136478"/>
              <a:ext cx="313899" cy="423080"/>
            </a:xfrm>
            <a:prstGeom prst="chevron">
              <a:avLst/>
            </a:prstGeom>
            <a:solidFill>
              <a:srgbClr val="33CC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Microsoft YaHei Regular" charset="-122"/>
              </a:endParaRPr>
            </a:p>
          </p:txBody>
        </p:sp>
        <p:sp>
          <p:nvSpPr>
            <p:cNvPr id="59" name="燕尾形 58"/>
            <p:cNvSpPr/>
            <p:nvPr/>
          </p:nvSpPr>
          <p:spPr>
            <a:xfrm>
              <a:off x="682389" y="136478"/>
              <a:ext cx="515619" cy="423080"/>
            </a:xfrm>
            <a:prstGeom prst="chevron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Microsoft YaHei Regular" charset="-122"/>
              </a:endParaRPr>
            </a:p>
          </p:txBody>
        </p:sp>
      </p:grpSp>
      <p:sp>
        <p:nvSpPr>
          <p:cNvPr id="60" name="矩形 59"/>
          <p:cNvSpPr/>
          <p:nvPr/>
        </p:nvSpPr>
        <p:spPr>
          <a:xfrm>
            <a:off x="1042909" y="1554626"/>
            <a:ext cx="4575291" cy="8002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600" dirty="0" smtClean="0">
                <a:solidFill>
                  <a:schemeClr val="bg1"/>
                </a:solidFill>
                <a:latin typeface="HelveticaNeueLT Pro 67 MdCn" panose="020B0606030502030204" pitchFamily="34" charset="0"/>
                <a:ea typeface="Hiragino Sans GB W3" panose="020B0300000000000000" pitchFamily="34" charset="-122"/>
              </a:rPr>
              <a:t>手机</a:t>
            </a:r>
            <a:r>
              <a:rPr lang="en-US" altLang="zh-CN" sz="4600" dirty="0" smtClean="0">
                <a:solidFill>
                  <a:schemeClr val="bg1"/>
                </a:solidFill>
                <a:latin typeface="HelveticaNeueLT Pro 67 MdCn" panose="020B0606030502030204" pitchFamily="34" charset="0"/>
                <a:ea typeface="Hiragino Sans GB W3" panose="020B0300000000000000" pitchFamily="34" charset="-122"/>
              </a:rPr>
              <a:t>app</a:t>
            </a:r>
            <a:r>
              <a:rPr lang="zh-CN" altLang="en-US" sz="4600" dirty="0" smtClean="0">
                <a:solidFill>
                  <a:schemeClr val="bg1"/>
                </a:solidFill>
                <a:latin typeface="HelveticaNeueLT Pro 67 MdCn" panose="020B0606030502030204" pitchFamily="34" charset="0"/>
                <a:ea typeface="Hiragino Sans GB W3" panose="020B0300000000000000" pitchFamily="34" charset="-122"/>
              </a:rPr>
              <a:t>核心功能</a:t>
            </a:r>
            <a:endParaRPr lang="zh-CN" altLang="zh-CN" sz="4600" dirty="0">
              <a:solidFill>
                <a:schemeClr val="bg1"/>
              </a:solidFill>
              <a:latin typeface="HelveticaNeueLT Pro 67 MdCn" panose="020B0606030502030204" pitchFamily="34" charset="0"/>
              <a:ea typeface="Hiragino Sans GB W3" panose="020B0300000000000000" pitchFamily="34" charset="-122"/>
            </a:endParaRPr>
          </a:p>
        </p:txBody>
      </p:sp>
      <p:sp>
        <p:nvSpPr>
          <p:cNvPr id="62" name="Freeform 23"/>
          <p:cNvSpPr>
            <a:spLocks noEditPoints="1"/>
          </p:cNvSpPr>
          <p:nvPr/>
        </p:nvSpPr>
        <p:spPr bwMode="auto">
          <a:xfrm>
            <a:off x="5783434" y="4854075"/>
            <a:ext cx="239063" cy="238494"/>
          </a:xfrm>
          <a:custGeom>
            <a:avLst/>
            <a:gdLst>
              <a:gd name="T0" fmla="*/ 210 w 420"/>
              <a:gd name="T1" fmla="*/ 0 h 419"/>
              <a:gd name="T2" fmla="*/ 168 w 420"/>
              <a:gd name="T3" fmla="*/ 4 h 419"/>
              <a:gd name="T4" fmla="*/ 129 w 420"/>
              <a:gd name="T5" fmla="*/ 17 h 419"/>
              <a:gd name="T6" fmla="*/ 93 w 420"/>
              <a:gd name="T7" fmla="*/ 35 h 419"/>
              <a:gd name="T8" fmla="*/ 62 w 420"/>
              <a:gd name="T9" fmla="*/ 63 h 419"/>
              <a:gd name="T10" fmla="*/ 37 w 420"/>
              <a:gd name="T11" fmla="*/ 92 h 419"/>
              <a:gd name="T12" fmla="*/ 16 w 420"/>
              <a:gd name="T13" fmla="*/ 129 h 419"/>
              <a:gd name="T14" fmla="*/ 4 w 420"/>
              <a:gd name="T15" fmla="*/ 167 h 419"/>
              <a:gd name="T16" fmla="*/ 0 w 420"/>
              <a:gd name="T17" fmla="*/ 211 h 419"/>
              <a:gd name="T18" fmla="*/ 2 w 420"/>
              <a:gd name="T19" fmla="*/ 231 h 419"/>
              <a:gd name="T20" fmla="*/ 10 w 420"/>
              <a:gd name="T21" fmla="*/ 273 h 419"/>
              <a:gd name="T22" fmla="*/ 25 w 420"/>
              <a:gd name="T23" fmla="*/ 311 h 419"/>
              <a:gd name="T24" fmla="*/ 48 w 420"/>
              <a:gd name="T25" fmla="*/ 344 h 419"/>
              <a:gd name="T26" fmla="*/ 77 w 420"/>
              <a:gd name="T27" fmla="*/ 371 h 419"/>
              <a:gd name="T28" fmla="*/ 110 w 420"/>
              <a:gd name="T29" fmla="*/ 394 h 419"/>
              <a:gd name="T30" fmla="*/ 148 w 420"/>
              <a:gd name="T31" fmla="*/ 411 h 419"/>
              <a:gd name="T32" fmla="*/ 189 w 420"/>
              <a:gd name="T33" fmla="*/ 419 h 419"/>
              <a:gd name="T34" fmla="*/ 210 w 420"/>
              <a:gd name="T35" fmla="*/ 419 h 419"/>
              <a:gd name="T36" fmla="*/ 252 w 420"/>
              <a:gd name="T37" fmla="*/ 415 h 419"/>
              <a:gd name="T38" fmla="*/ 291 w 420"/>
              <a:gd name="T39" fmla="*/ 404 h 419"/>
              <a:gd name="T40" fmla="*/ 327 w 420"/>
              <a:gd name="T41" fmla="*/ 383 h 419"/>
              <a:gd name="T42" fmla="*/ 358 w 420"/>
              <a:gd name="T43" fmla="*/ 358 h 419"/>
              <a:gd name="T44" fmla="*/ 385 w 420"/>
              <a:gd name="T45" fmla="*/ 327 h 419"/>
              <a:gd name="T46" fmla="*/ 404 w 420"/>
              <a:gd name="T47" fmla="*/ 292 h 419"/>
              <a:gd name="T48" fmla="*/ 416 w 420"/>
              <a:gd name="T49" fmla="*/ 252 h 419"/>
              <a:gd name="T50" fmla="*/ 420 w 420"/>
              <a:gd name="T51" fmla="*/ 211 h 419"/>
              <a:gd name="T52" fmla="*/ 418 w 420"/>
              <a:gd name="T53" fmla="*/ 188 h 419"/>
              <a:gd name="T54" fmla="*/ 410 w 420"/>
              <a:gd name="T55" fmla="*/ 148 h 419"/>
              <a:gd name="T56" fmla="*/ 395 w 420"/>
              <a:gd name="T57" fmla="*/ 110 h 419"/>
              <a:gd name="T58" fmla="*/ 373 w 420"/>
              <a:gd name="T59" fmla="*/ 77 h 419"/>
              <a:gd name="T60" fmla="*/ 343 w 420"/>
              <a:gd name="T61" fmla="*/ 48 h 419"/>
              <a:gd name="T62" fmla="*/ 310 w 420"/>
              <a:gd name="T63" fmla="*/ 25 h 419"/>
              <a:gd name="T64" fmla="*/ 273 w 420"/>
              <a:gd name="T65" fmla="*/ 10 h 419"/>
              <a:gd name="T66" fmla="*/ 231 w 420"/>
              <a:gd name="T67" fmla="*/ 2 h 419"/>
              <a:gd name="T68" fmla="*/ 210 w 420"/>
              <a:gd name="T69" fmla="*/ 0 h 419"/>
              <a:gd name="T70" fmla="*/ 239 w 420"/>
              <a:gd name="T71" fmla="*/ 240 h 419"/>
              <a:gd name="T72" fmla="*/ 239 w 420"/>
              <a:gd name="T73" fmla="*/ 315 h 419"/>
              <a:gd name="T74" fmla="*/ 231 w 420"/>
              <a:gd name="T75" fmla="*/ 336 h 419"/>
              <a:gd name="T76" fmla="*/ 210 w 420"/>
              <a:gd name="T77" fmla="*/ 344 h 419"/>
              <a:gd name="T78" fmla="*/ 200 w 420"/>
              <a:gd name="T79" fmla="*/ 342 h 419"/>
              <a:gd name="T80" fmla="*/ 183 w 420"/>
              <a:gd name="T81" fmla="*/ 325 h 419"/>
              <a:gd name="T82" fmla="*/ 181 w 420"/>
              <a:gd name="T83" fmla="*/ 240 h 419"/>
              <a:gd name="T84" fmla="*/ 106 w 420"/>
              <a:gd name="T85" fmla="*/ 240 h 419"/>
              <a:gd name="T86" fmla="*/ 85 w 420"/>
              <a:gd name="T87" fmla="*/ 231 h 419"/>
              <a:gd name="T88" fmla="*/ 77 w 420"/>
              <a:gd name="T89" fmla="*/ 211 h 419"/>
              <a:gd name="T90" fmla="*/ 79 w 420"/>
              <a:gd name="T91" fmla="*/ 198 h 419"/>
              <a:gd name="T92" fmla="*/ 93 w 420"/>
              <a:gd name="T93" fmla="*/ 183 h 419"/>
              <a:gd name="T94" fmla="*/ 181 w 420"/>
              <a:gd name="T95" fmla="*/ 181 h 419"/>
              <a:gd name="T96" fmla="*/ 181 w 420"/>
              <a:gd name="T97" fmla="*/ 106 h 419"/>
              <a:gd name="T98" fmla="*/ 189 w 420"/>
              <a:gd name="T99" fmla="*/ 85 h 419"/>
              <a:gd name="T100" fmla="*/ 210 w 420"/>
              <a:gd name="T101" fmla="*/ 75 h 419"/>
              <a:gd name="T102" fmla="*/ 223 w 420"/>
              <a:gd name="T103" fmla="*/ 79 h 419"/>
              <a:gd name="T104" fmla="*/ 237 w 420"/>
              <a:gd name="T105" fmla="*/ 94 h 419"/>
              <a:gd name="T106" fmla="*/ 239 w 420"/>
              <a:gd name="T107" fmla="*/ 181 h 419"/>
              <a:gd name="T108" fmla="*/ 314 w 420"/>
              <a:gd name="T109" fmla="*/ 181 h 419"/>
              <a:gd name="T110" fmla="*/ 335 w 420"/>
              <a:gd name="T111" fmla="*/ 190 h 419"/>
              <a:gd name="T112" fmla="*/ 343 w 420"/>
              <a:gd name="T113" fmla="*/ 211 h 419"/>
              <a:gd name="T114" fmla="*/ 341 w 420"/>
              <a:gd name="T115" fmla="*/ 221 h 419"/>
              <a:gd name="T116" fmla="*/ 327 w 420"/>
              <a:gd name="T117" fmla="*/ 238 h 419"/>
              <a:gd name="T118" fmla="*/ 314 w 420"/>
              <a:gd name="T119" fmla="*/ 240 h 4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420" h="419">
                <a:moveTo>
                  <a:pt x="210" y="0"/>
                </a:moveTo>
                <a:lnTo>
                  <a:pt x="210" y="0"/>
                </a:lnTo>
                <a:lnTo>
                  <a:pt x="189" y="2"/>
                </a:lnTo>
                <a:lnTo>
                  <a:pt x="168" y="4"/>
                </a:lnTo>
                <a:lnTo>
                  <a:pt x="148" y="10"/>
                </a:lnTo>
                <a:lnTo>
                  <a:pt x="129" y="17"/>
                </a:lnTo>
                <a:lnTo>
                  <a:pt x="110" y="25"/>
                </a:lnTo>
                <a:lnTo>
                  <a:pt x="93" y="35"/>
                </a:lnTo>
                <a:lnTo>
                  <a:pt x="77" y="48"/>
                </a:lnTo>
                <a:lnTo>
                  <a:pt x="62" y="63"/>
                </a:lnTo>
                <a:lnTo>
                  <a:pt x="48" y="77"/>
                </a:lnTo>
                <a:lnTo>
                  <a:pt x="37" y="92"/>
                </a:lnTo>
                <a:lnTo>
                  <a:pt x="25" y="110"/>
                </a:lnTo>
                <a:lnTo>
                  <a:pt x="16" y="129"/>
                </a:lnTo>
                <a:lnTo>
                  <a:pt x="10" y="148"/>
                </a:lnTo>
                <a:lnTo>
                  <a:pt x="4" y="167"/>
                </a:lnTo>
                <a:lnTo>
                  <a:pt x="2" y="188"/>
                </a:lnTo>
                <a:lnTo>
                  <a:pt x="0" y="211"/>
                </a:lnTo>
                <a:lnTo>
                  <a:pt x="0" y="211"/>
                </a:lnTo>
                <a:lnTo>
                  <a:pt x="2" y="231"/>
                </a:lnTo>
                <a:lnTo>
                  <a:pt x="4" y="252"/>
                </a:lnTo>
                <a:lnTo>
                  <a:pt x="10" y="273"/>
                </a:lnTo>
                <a:lnTo>
                  <a:pt x="16" y="292"/>
                </a:lnTo>
                <a:lnTo>
                  <a:pt x="25" y="311"/>
                </a:lnTo>
                <a:lnTo>
                  <a:pt x="37" y="327"/>
                </a:lnTo>
                <a:lnTo>
                  <a:pt x="48" y="344"/>
                </a:lnTo>
                <a:lnTo>
                  <a:pt x="62" y="358"/>
                </a:lnTo>
                <a:lnTo>
                  <a:pt x="77" y="371"/>
                </a:lnTo>
                <a:lnTo>
                  <a:pt x="93" y="383"/>
                </a:lnTo>
                <a:lnTo>
                  <a:pt x="110" y="394"/>
                </a:lnTo>
                <a:lnTo>
                  <a:pt x="129" y="404"/>
                </a:lnTo>
                <a:lnTo>
                  <a:pt x="148" y="411"/>
                </a:lnTo>
                <a:lnTo>
                  <a:pt x="168" y="415"/>
                </a:lnTo>
                <a:lnTo>
                  <a:pt x="189" y="419"/>
                </a:lnTo>
                <a:lnTo>
                  <a:pt x="210" y="419"/>
                </a:lnTo>
                <a:lnTo>
                  <a:pt x="210" y="419"/>
                </a:lnTo>
                <a:lnTo>
                  <a:pt x="231" y="419"/>
                </a:lnTo>
                <a:lnTo>
                  <a:pt x="252" y="415"/>
                </a:lnTo>
                <a:lnTo>
                  <a:pt x="273" y="411"/>
                </a:lnTo>
                <a:lnTo>
                  <a:pt x="291" y="404"/>
                </a:lnTo>
                <a:lnTo>
                  <a:pt x="310" y="394"/>
                </a:lnTo>
                <a:lnTo>
                  <a:pt x="327" y="383"/>
                </a:lnTo>
                <a:lnTo>
                  <a:pt x="343" y="371"/>
                </a:lnTo>
                <a:lnTo>
                  <a:pt x="358" y="358"/>
                </a:lnTo>
                <a:lnTo>
                  <a:pt x="373" y="344"/>
                </a:lnTo>
                <a:lnTo>
                  <a:pt x="385" y="327"/>
                </a:lnTo>
                <a:lnTo>
                  <a:pt x="395" y="311"/>
                </a:lnTo>
                <a:lnTo>
                  <a:pt x="404" y="292"/>
                </a:lnTo>
                <a:lnTo>
                  <a:pt x="410" y="273"/>
                </a:lnTo>
                <a:lnTo>
                  <a:pt x="416" y="252"/>
                </a:lnTo>
                <a:lnTo>
                  <a:pt x="418" y="231"/>
                </a:lnTo>
                <a:lnTo>
                  <a:pt x="420" y="211"/>
                </a:lnTo>
                <a:lnTo>
                  <a:pt x="420" y="211"/>
                </a:lnTo>
                <a:lnTo>
                  <a:pt x="418" y="188"/>
                </a:lnTo>
                <a:lnTo>
                  <a:pt x="416" y="167"/>
                </a:lnTo>
                <a:lnTo>
                  <a:pt x="410" y="148"/>
                </a:lnTo>
                <a:lnTo>
                  <a:pt x="404" y="129"/>
                </a:lnTo>
                <a:lnTo>
                  <a:pt x="395" y="110"/>
                </a:lnTo>
                <a:lnTo>
                  <a:pt x="385" y="92"/>
                </a:lnTo>
                <a:lnTo>
                  <a:pt x="373" y="77"/>
                </a:lnTo>
                <a:lnTo>
                  <a:pt x="358" y="63"/>
                </a:lnTo>
                <a:lnTo>
                  <a:pt x="343" y="48"/>
                </a:lnTo>
                <a:lnTo>
                  <a:pt x="327" y="35"/>
                </a:lnTo>
                <a:lnTo>
                  <a:pt x="310" y="25"/>
                </a:lnTo>
                <a:lnTo>
                  <a:pt x="291" y="17"/>
                </a:lnTo>
                <a:lnTo>
                  <a:pt x="273" y="10"/>
                </a:lnTo>
                <a:lnTo>
                  <a:pt x="252" y="4"/>
                </a:lnTo>
                <a:lnTo>
                  <a:pt x="231" y="2"/>
                </a:lnTo>
                <a:lnTo>
                  <a:pt x="210" y="0"/>
                </a:lnTo>
                <a:lnTo>
                  <a:pt x="210" y="0"/>
                </a:lnTo>
                <a:close/>
                <a:moveTo>
                  <a:pt x="314" y="240"/>
                </a:moveTo>
                <a:lnTo>
                  <a:pt x="239" y="240"/>
                </a:lnTo>
                <a:lnTo>
                  <a:pt x="239" y="315"/>
                </a:lnTo>
                <a:lnTo>
                  <a:pt x="239" y="315"/>
                </a:lnTo>
                <a:lnTo>
                  <a:pt x="237" y="325"/>
                </a:lnTo>
                <a:lnTo>
                  <a:pt x="231" y="336"/>
                </a:lnTo>
                <a:lnTo>
                  <a:pt x="223" y="342"/>
                </a:lnTo>
                <a:lnTo>
                  <a:pt x="210" y="344"/>
                </a:lnTo>
                <a:lnTo>
                  <a:pt x="210" y="344"/>
                </a:lnTo>
                <a:lnTo>
                  <a:pt x="200" y="342"/>
                </a:lnTo>
                <a:lnTo>
                  <a:pt x="189" y="336"/>
                </a:lnTo>
                <a:lnTo>
                  <a:pt x="183" y="325"/>
                </a:lnTo>
                <a:lnTo>
                  <a:pt x="181" y="315"/>
                </a:lnTo>
                <a:lnTo>
                  <a:pt x="181" y="240"/>
                </a:lnTo>
                <a:lnTo>
                  <a:pt x="106" y="240"/>
                </a:lnTo>
                <a:lnTo>
                  <a:pt x="106" y="240"/>
                </a:lnTo>
                <a:lnTo>
                  <a:pt x="93" y="238"/>
                </a:lnTo>
                <a:lnTo>
                  <a:pt x="85" y="231"/>
                </a:lnTo>
                <a:lnTo>
                  <a:pt x="79" y="221"/>
                </a:lnTo>
                <a:lnTo>
                  <a:pt x="77" y="211"/>
                </a:lnTo>
                <a:lnTo>
                  <a:pt x="77" y="211"/>
                </a:lnTo>
                <a:lnTo>
                  <a:pt x="79" y="198"/>
                </a:lnTo>
                <a:lnTo>
                  <a:pt x="85" y="190"/>
                </a:lnTo>
                <a:lnTo>
                  <a:pt x="93" y="183"/>
                </a:lnTo>
                <a:lnTo>
                  <a:pt x="106" y="181"/>
                </a:lnTo>
                <a:lnTo>
                  <a:pt x="181" y="181"/>
                </a:lnTo>
                <a:lnTo>
                  <a:pt x="181" y="106"/>
                </a:lnTo>
                <a:lnTo>
                  <a:pt x="181" y="106"/>
                </a:lnTo>
                <a:lnTo>
                  <a:pt x="183" y="94"/>
                </a:lnTo>
                <a:lnTo>
                  <a:pt x="189" y="85"/>
                </a:lnTo>
                <a:lnTo>
                  <a:pt x="200" y="79"/>
                </a:lnTo>
                <a:lnTo>
                  <a:pt x="210" y="75"/>
                </a:lnTo>
                <a:lnTo>
                  <a:pt x="210" y="75"/>
                </a:lnTo>
                <a:lnTo>
                  <a:pt x="223" y="79"/>
                </a:lnTo>
                <a:lnTo>
                  <a:pt x="231" y="85"/>
                </a:lnTo>
                <a:lnTo>
                  <a:pt x="237" y="94"/>
                </a:lnTo>
                <a:lnTo>
                  <a:pt x="239" y="106"/>
                </a:lnTo>
                <a:lnTo>
                  <a:pt x="239" y="181"/>
                </a:lnTo>
                <a:lnTo>
                  <a:pt x="314" y="181"/>
                </a:lnTo>
                <a:lnTo>
                  <a:pt x="314" y="181"/>
                </a:lnTo>
                <a:lnTo>
                  <a:pt x="327" y="183"/>
                </a:lnTo>
                <a:lnTo>
                  <a:pt x="335" y="190"/>
                </a:lnTo>
                <a:lnTo>
                  <a:pt x="341" y="198"/>
                </a:lnTo>
                <a:lnTo>
                  <a:pt x="343" y="211"/>
                </a:lnTo>
                <a:lnTo>
                  <a:pt x="343" y="211"/>
                </a:lnTo>
                <a:lnTo>
                  <a:pt x="341" y="221"/>
                </a:lnTo>
                <a:lnTo>
                  <a:pt x="335" y="231"/>
                </a:lnTo>
                <a:lnTo>
                  <a:pt x="327" y="238"/>
                </a:lnTo>
                <a:lnTo>
                  <a:pt x="314" y="240"/>
                </a:lnTo>
                <a:lnTo>
                  <a:pt x="314" y="240"/>
                </a:lnTo>
                <a:close/>
              </a:path>
            </a:pathLst>
          </a:custGeom>
          <a:solidFill>
            <a:srgbClr val="25A4D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>
              <a:ea typeface="Microsoft YaHei Regular" charset="-122"/>
            </a:endParaRPr>
          </a:p>
        </p:txBody>
      </p:sp>
      <p:grpSp>
        <p:nvGrpSpPr>
          <p:cNvPr id="64" name="组合 63"/>
          <p:cNvGrpSpPr/>
          <p:nvPr/>
        </p:nvGrpSpPr>
        <p:grpSpPr>
          <a:xfrm>
            <a:off x="3008131" y="4132676"/>
            <a:ext cx="840777" cy="816446"/>
            <a:chOff x="6956425" y="4192588"/>
            <a:chExt cx="1481138" cy="1438275"/>
          </a:xfrm>
        </p:grpSpPr>
        <p:sp>
          <p:nvSpPr>
            <p:cNvPr id="65" name="Freeform 12"/>
            <p:cNvSpPr>
              <a:spLocks noEditPoints="1"/>
            </p:cNvSpPr>
            <p:nvPr/>
          </p:nvSpPr>
          <p:spPr bwMode="auto">
            <a:xfrm>
              <a:off x="7243763" y="4192588"/>
              <a:ext cx="1193800" cy="1438275"/>
            </a:xfrm>
            <a:custGeom>
              <a:avLst/>
              <a:gdLst>
                <a:gd name="T0" fmla="*/ 594 w 752"/>
                <a:gd name="T1" fmla="*/ 654 h 906"/>
                <a:gd name="T2" fmla="*/ 606 w 752"/>
                <a:gd name="T3" fmla="*/ 633 h 906"/>
                <a:gd name="T4" fmla="*/ 583 w 752"/>
                <a:gd name="T5" fmla="*/ 610 h 906"/>
                <a:gd name="T6" fmla="*/ 369 w 752"/>
                <a:gd name="T7" fmla="*/ 616 h 906"/>
                <a:gd name="T8" fmla="*/ 362 w 752"/>
                <a:gd name="T9" fmla="*/ 643 h 906"/>
                <a:gd name="T10" fmla="*/ 385 w 752"/>
                <a:gd name="T11" fmla="*/ 656 h 906"/>
                <a:gd name="T12" fmla="*/ 448 w 752"/>
                <a:gd name="T13" fmla="*/ 2 h 906"/>
                <a:gd name="T14" fmla="*/ 112 w 752"/>
                <a:gd name="T15" fmla="*/ 0 h 906"/>
                <a:gd name="T16" fmla="*/ 37 w 752"/>
                <a:gd name="T17" fmla="*/ 37 h 906"/>
                <a:gd name="T18" fmla="*/ 0 w 752"/>
                <a:gd name="T19" fmla="*/ 112 h 906"/>
                <a:gd name="T20" fmla="*/ 23 w 752"/>
                <a:gd name="T21" fmla="*/ 404 h 906"/>
                <a:gd name="T22" fmla="*/ 58 w 752"/>
                <a:gd name="T23" fmla="*/ 387 h 906"/>
                <a:gd name="T24" fmla="*/ 62 w 752"/>
                <a:gd name="T25" fmla="*/ 98 h 906"/>
                <a:gd name="T26" fmla="*/ 100 w 752"/>
                <a:gd name="T27" fmla="*/ 62 h 906"/>
                <a:gd name="T28" fmla="*/ 400 w 752"/>
                <a:gd name="T29" fmla="*/ 218 h 906"/>
                <a:gd name="T30" fmla="*/ 408 w 752"/>
                <a:gd name="T31" fmla="*/ 268 h 906"/>
                <a:gd name="T32" fmla="*/ 477 w 752"/>
                <a:gd name="T33" fmla="*/ 335 h 906"/>
                <a:gd name="T34" fmla="*/ 694 w 752"/>
                <a:gd name="T35" fmla="*/ 345 h 906"/>
                <a:gd name="T36" fmla="*/ 687 w 752"/>
                <a:gd name="T37" fmla="*/ 806 h 906"/>
                <a:gd name="T38" fmla="*/ 652 w 752"/>
                <a:gd name="T39" fmla="*/ 841 h 906"/>
                <a:gd name="T40" fmla="*/ 262 w 752"/>
                <a:gd name="T41" fmla="*/ 883 h 906"/>
                <a:gd name="T42" fmla="*/ 258 w 752"/>
                <a:gd name="T43" fmla="*/ 906 h 906"/>
                <a:gd name="T44" fmla="*/ 625 w 752"/>
                <a:gd name="T45" fmla="*/ 906 h 906"/>
                <a:gd name="T46" fmla="*/ 696 w 752"/>
                <a:gd name="T47" fmla="*/ 883 h 906"/>
                <a:gd name="T48" fmla="*/ 748 w 752"/>
                <a:gd name="T49" fmla="*/ 804 h 906"/>
                <a:gd name="T50" fmla="*/ 752 w 752"/>
                <a:gd name="T51" fmla="*/ 314 h 906"/>
                <a:gd name="T52" fmla="*/ 525 w 752"/>
                <a:gd name="T53" fmla="*/ 287 h 906"/>
                <a:gd name="T54" fmla="*/ 487 w 752"/>
                <a:gd name="T55" fmla="*/ 277 h 906"/>
                <a:gd name="T56" fmla="*/ 458 w 752"/>
                <a:gd name="T57" fmla="*/ 233 h 906"/>
                <a:gd name="T58" fmla="*/ 525 w 752"/>
                <a:gd name="T59" fmla="*/ 287 h 906"/>
                <a:gd name="T60" fmla="*/ 319 w 752"/>
                <a:gd name="T61" fmla="*/ 298 h 906"/>
                <a:gd name="T62" fmla="*/ 167 w 752"/>
                <a:gd name="T63" fmla="*/ 291 h 906"/>
                <a:gd name="T64" fmla="*/ 144 w 752"/>
                <a:gd name="T65" fmla="*/ 314 h 906"/>
                <a:gd name="T66" fmla="*/ 158 w 752"/>
                <a:gd name="T67" fmla="*/ 335 h 906"/>
                <a:gd name="T68" fmla="*/ 312 w 752"/>
                <a:gd name="T69" fmla="*/ 335 h 906"/>
                <a:gd name="T70" fmla="*/ 325 w 752"/>
                <a:gd name="T71" fmla="*/ 314 h 906"/>
                <a:gd name="T72" fmla="*/ 312 w 752"/>
                <a:gd name="T73" fmla="*/ 239 h 906"/>
                <a:gd name="T74" fmla="*/ 325 w 752"/>
                <a:gd name="T75" fmla="*/ 218 h 906"/>
                <a:gd name="T76" fmla="*/ 302 w 752"/>
                <a:gd name="T77" fmla="*/ 195 h 906"/>
                <a:gd name="T78" fmla="*/ 150 w 752"/>
                <a:gd name="T79" fmla="*/ 202 h 906"/>
                <a:gd name="T80" fmla="*/ 146 w 752"/>
                <a:gd name="T81" fmla="*/ 227 h 906"/>
                <a:gd name="T82" fmla="*/ 167 w 752"/>
                <a:gd name="T83" fmla="*/ 241 h 906"/>
                <a:gd name="T84" fmla="*/ 377 w 752"/>
                <a:gd name="T85" fmla="*/ 708 h 906"/>
                <a:gd name="T86" fmla="*/ 362 w 752"/>
                <a:gd name="T87" fmla="*/ 729 h 906"/>
                <a:gd name="T88" fmla="*/ 385 w 752"/>
                <a:gd name="T89" fmla="*/ 752 h 906"/>
                <a:gd name="T90" fmla="*/ 600 w 752"/>
                <a:gd name="T91" fmla="*/ 746 h 906"/>
                <a:gd name="T92" fmla="*/ 606 w 752"/>
                <a:gd name="T93" fmla="*/ 721 h 906"/>
                <a:gd name="T94" fmla="*/ 583 w 752"/>
                <a:gd name="T95" fmla="*/ 706 h 906"/>
                <a:gd name="T96" fmla="*/ 594 w 752"/>
                <a:gd name="T97" fmla="*/ 560 h 906"/>
                <a:gd name="T98" fmla="*/ 606 w 752"/>
                <a:gd name="T99" fmla="*/ 537 h 906"/>
                <a:gd name="T100" fmla="*/ 583 w 752"/>
                <a:gd name="T101" fmla="*/ 514 h 906"/>
                <a:gd name="T102" fmla="*/ 369 w 752"/>
                <a:gd name="T103" fmla="*/ 523 h 906"/>
                <a:gd name="T104" fmla="*/ 362 w 752"/>
                <a:gd name="T105" fmla="*/ 548 h 906"/>
                <a:gd name="T106" fmla="*/ 385 w 752"/>
                <a:gd name="T107" fmla="*/ 560 h 9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752" h="906">
                  <a:moveTo>
                    <a:pt x="385" y="656"/>
                  </a:moveTo>
                  <a:lnTo>
                    <a:pt x="583" y="656"/>
                  </a:lnTo>
                  <a:lnTo>
                    <a:pt x="583" y="656"/>
                  </a:lnTo>
                  <a:lnTo>
                    <a:pt x="594" y="654"/>
                  </a:lnTo>
                  <a:lnTo>
                    <a:pt x="600" y="650"/>
                  </a:lnTo>
                  <a:lnTo>
                    <a:pt x="606" y="643"/>
                  </a:lnTo>
                  <a:lnTo>
                    <a:pt x="606" y="633"/>
                  </a:lnTo>
                  <a:lnTo>
                    <a:pt x="606" y="633"/>
                  </a:lnTo>
                  <a:lnTo>
                    <a:pt x="606" y="625"/>
                  </a:lnTo>
                  <a:lnTo>
                    <a:pt x="600" y="616"/>
                  </a:lnTo>
                  <a:lnTo>
                    <a:pt x="594" y="612"/>
                  </a:lnTo>
                  <a:lnTo>
                    <a:pt x="583" y="610"/>
                  </a:lnTo>
                  <a:lnTo>
                    <a:pt x="385" y="610"/>
                  </a:lnTo>
                  <a:lnTo>
                    <a:pt x="385" y="610"/>
                  </a:lnTo>
                  <a:lnTo>
                    <a:pt x="375" y="612"/>
                  </a:lnTo>
                  <a:lnTo>
                    <a:pt x="369" y="616"/>
                  </a:lnTo>
                  <a:lnTo>
                    <a:pt x="362" y="625"/>
                  </a:lnTo>
                  <a:lnTo>
                    <a:pt x="362" y="633"/>
                  </a:lnTo>
                  <a:lnTo>
                    <a:pt x="362" y="633"/>
                  </a:lnTo>
                  <a:lnTo>
                    <a:pt x="362" y="643"/>
                  </a:lnTo>
                  <a:lnTo>
                    <a:pt x="369" y="650"/>
                  </a:lnTo>
                  <a:lnTo>
                    <a:pt x="375" y="654"/>
                  </a:lnTo>
                  <a:lnTo>
                    <a:pt x="385" y="656"/>
                  </a:lnTo>
                  <a:lnTo>
                    <a:pt x="385" y="656"/>
                  </a:lnTo>
                  <a:close/>
                  <a:moveTo>
                    <a:pt x="744" y="293"/>
                  </a:moveTo>
                  <a:lnTo>
                    <a:pt x="456" y="8"/>
                  </a:lnTo>
                  <a:lnTo>
                    <a:pt x="456" y="8"/>
                  </a:lnTo>
                  <a:lnTo>
                    <a:pt x="448" y="2"/>
                  </a:lnTo>
                  <a:lnTo>
                    <a:pt x="435" y="0"/>
                  </a:lnTo>
                  <a:lnTo>
                    <a:pt x="127" y="0"/>
                  </a:lnTo>
                  <a:lnTo>
                    <a:pt x="127" y="0"/>
                  </a:lnTo>
                  <a:lnTo>
                    <a:pt x="112" y="0"/>
                  </a:lnTo>
                  <a:lnTo>
                    <a:pt x="100" y="2"/>
                  </a:lnTo>
                  <a:lnTo>
                    <a:pt x="77" y="10"/>
                  </a:lnTo>
                  <a:lnTo>
                    <a:pt x="56" y="20"/>
                  </a:lnTo>
                  <a:lnTo>
                    <a:pt x="37" y="37"/>
                  </a:lnTo>
                  <a:lnTo>
                    <a:pt x="21" y="54"/>
                  </a:lnTo>
                  <a:lnTo>
                    <a:pt x="10" y="77"/>
                  </a:lnTo>
                  <a:lnTo>
                    <a:pt x="2" y="100"/>
                  </a:lnTo>
                  <a:lnTo>
                    <a:pt x="0" y="112"/>
                  </a:lnTo>
                  <a:lnTo>
                    <a:pt x="0" y="125"/>
                  </a:lnTo>
                  <a:lnTo>
                    <a:pt x="0" y="425"/>
                  </a:lnTo>
                  <a:lnTo>
                    <a:pt x="21" y="406"/>
                  </a:lnTo>
                  <a:lnTo>
                    <a:pt x="23" y="404"/>
                  </a:lnTo>
                  <a:lnTo>
                    <a:pt x="25" y="402"/>
                  </a:lnTo>
                  <a:lnTo>
                    <a:pt x="25" y="402"/>
                  </a:lnTo>
                  <a:lnTo>
                    <a:pt x="40" y="393"/>
                  </a:lnTo>
                  <a:lnTo>
                    <a:pt x="58" y="387"/>
                  </a:lnTo>
                  <a:lnTo>
                    <a:pt x="58" y="125"/>
                  </a:lnTo>
                  <a:lnTo>
                    <a:pt x="58" y="125"/>
                  </a:lnTo>
                  <a:lnTo>
                    <a:pt x="58" y="112"/>
                  </a:lnTo>
                  <a:lnTo>
                    <a:pt x="62" y="98"/>
                  </a:lnTo>
                  <a:lnTo>
                    <a:pt x="69" y="87"/>
                  </a:lnTo>
                  <a:lnTo>
                    <a:pt x="77" y="77"/>
                  </a:lnTo>
                  <a:lnTo>
                    <a:pt x="87" y="68"/>
                  </a:lnTo>
                  <a:lnTo>
                    <a:pt x="100" y="62"/>
                  </a:lnTo>
                  <a:lnTo>
                    <a:pt x="112" y="58"/>
                  </a:lnTo>
                  <a:lnTo>
                    <a:pt x="127" y="56"/>
                  </a:lnTo>
                  <a:lnTo>
                    <a:pt x="400" y="56"/>
                  </a:lnTo>
                  <a:lnTo>
                    <a:pt x="400" y="218"/>
                  </a:lnTo>
                  <a:lnTo>
                    <a:pt x="400" y="218"/>
                  </a:lnTo>
                  <a:lnTo>
                    <a:pt x="400" y="233"/>
                  </a:lnTo>
                  <a:lnTo>
                    <a:pt x="402" y="245"/>
                  </a:lnTo>
                  <a:lnTo>
                    <a:pt x="408" y="268"/>
                  </a:lnTo>
                  <a:lnTo>
                    <a:pt x="421" y="289"/>
                  </a:lnTo>
                  <a:lnTo>
                    <a:pt x="435" y="308"/>
                  </a:lnTo>
                  <a:lnTo>
                    <a:pt x="454" y="325"/>
                  </a:lnTo>
                  <a:lnTo>
                    <a:pt x="477" y="335"/>
                  </a:lnTo>
                  <a:lnTo>
                    <a:pt x="500" y="343"/>
                  </a:lnTo>
                  <a:lnTo>
                    <a:pt x="512" y="345"/>
                  </a:lnTo>
                  <a:lnTo>
                    <a:pt x="525" y="345"/>
                  </a:lnTo>
                  <a:lnTo>
                    <a:pt x="694" y="345"/>
                  </a:lnTo>
                  <a:lnTo>
                    <a:pt x="694" y="779"/>
                  </a:lnTo>
                  <a:lnTo>
                    <a:pt x="694" y="779"/>
                  </a:lnTo>
                  <a:lnTo>
                    <a:pt x="692" y="793"/>
                  </a:lnTo>
                  <a:lnTo>
                    <a:pt x="687" y="806"/>
                  </a:lnTo>
                  <a:lnTo>
                    <a:pt x="681" y="816"/>
                  </a:lnTo>
                  <a:lnTo>
                    <a:pt x="673" y="827"/>
                  </a:lnTo>
                  <a:lnTo>
                    <a:pt x="664" y="835"/>
                  </a:lnTo>
                  <a:lnTo>
                    <a:pt x="652" y="841"/>
                  </a:lnTo>
                  <a:lnTo>
                    <a:pt x="639" y="846"/>
                  </a:lnTo>
                  <a:lnTo>
                    <a:pt x="625" y="848"/>
                  </a:lnTo>
                  <a:lnTo>
                    <a:pt x="262" y="848"/>
                  </a:lnTo>
                  <a:lnTo>
                    <a:pt x="262" y="883"/>
                  </a:lnTo>
                  <a:lnTo>
                    <a:pt x="262" y="883"/>
                  </a:lnTo>
                  <a:lnTo>
                    <a:pt x="260" y="893"/>
                  </a:lnTo>
                  <a:lnTo>
                    <a:pt x="258" y="906"/>
                  </a:lnTo>
                  <a:lnTo>
                    <a:pt x="258" y="906"/>
                  </a:lnTo>
                  <a:lnTo>
                    <a:pt x="537" y="906"/>
                  </a:lnTo>
                  <a:lnTo>
                    <a:pt x="537" y="906"/>
                  </a:lnTo>
                  <a:lnTo>
                    <a:pt x="625" y="906"/>
                  </a:lnTo>
                  <a:lnTo>
                    <a:pt x="625" y="906"/>
                  </a:lnTo>
                  <a:lnTo>
                    <a:pt x="637" y="904"/>
                  </a:lnTo>
                  <a:lnTo>
                    <a:pt x="650" y="902"/>
                  </a:lnTo>
                  <a:lnTo>
                    <a:pt x="675" y="896"/>
                  </a:lnTo>
                  <a:lnTo>
                    <a:pt x="696" y="883"/>
                  </a:lnTo>
                  <a:lnTo>
                    <a:pt x="714" y="868"/>
                  </a:lnTo>
                  <a:lnTo>
                    <a:pt x="729" y="850"/>
                  </a:lnTo>
                  <a:lnTo>
                    <a:pt x="742" y="829"/>
                  </a:lnTo>
                  <a:lnTo>
                    <a:pt x="748" y="804"/>
                  </a:lnTo>
                  <a:lnTo>
                    <a:pt x="750" y="791"/>
                  </a:lnTo>
                  <a:lnTo>
                    <a:pt x="752" y="779"/>
                  </a:lnTo>
                  <a:lnTo>
                    <a:pt x="752" y="314"/>
                  </a:lnTo>
                  <a:lnTo>
                    <a:pt x="752" y="314"/>
                  </a:lnTo>
                  <a:lnTo>
                    <a:pt x="750" y="302"/>
                  </a:lnTo>
                  <a:lnTo>
                    <a:pt x="744" y="293"/>
                  </a:lnTo>
                  <a:lnTo>
                    <a:pt x="744" y="293"/>
                  </a:lnTo>
                  <a:close/>
                  <a:moveTo>
                    <a:pt x="525" y="287"/>
                  </a:moveTo>
                  <a:lnTo>
                    <a:pt x="525" y="287"/>
                  </a:lnTo>
                  <a:lnTo>
                    <a:pt x="510" y="287"/>
                  </a:lnTo>
                  <a:lnTo>
                    <a:pt x="498" y="283"/>
                  </a:lnTo>
                  <a:lnTo>
                    <a:pt x="487" y="277"/>
                  </a:lnTo>
                  <a:lnTo>
                    <a:pt x="477" y="268"/>
                  </a:lnTo>
                  <a:lnTo>
                    <a:pt x="469" y="258"/>
                  </a:lnTo>
                  <a:lnTo>
                    <a:pt x="462" y="245"/>
                  </a:lnTo>
                  <a:lnTo>
                    <a:pt x="458" y="233"/>
                  </a:lnTo>
                  <a:lnTo>
                    <a:pt x="456" y="218"/>
                  </a:lnTo>
                  <a:lnTo>
                    <a:pt x="456" y="89"/>
                  </a:lnTo>
                  <a:lnTo>
                    <a:pt x="656" y="287"/>
                  </a:lnTo>
                  <a:lnTo>
                    <a:pt x="525" y="287"/>
                  </a:lnTo>
                  <a:close/>
                  <a:moveTo>
                    <a:pt x="325" y="314"/>
                  </a:moveTo>
                  <a:lnTo>
                    <a:pt x="325" y="314"/>
                  </a:lnTo>
                  <a:lnTo>
                    <a:pt x="323" y="304"/>
                  </a:lnTo>
                  <a:lnTo>
                    <a:pt x="319" y="298"/>
                  </a:lnTo>
                  <a:lnTo>
                    <a:pt x="312" y="291"/>
                  </a:lnTo>
                  <a:lnTo>
                    <a:pt x="302" y="291"/>
                  </a:lnTo>
                  <a:lnTo>
                    <a:pt x="167" y="291"/>
                  </a:lnTo>
                  <a:lnTo>
                    <a:pt x="167" y="291"/>
                  </a:lnTo>
                  <a:lnTo>
                    <a:pt x="158" y="291"/>
                  </a:lnTo>
                  <a:lnTo>
                    <a:pt x="150" y="298"/>
                  </a:lnTo>
                  <a:lnTo>
                    <a:pt x="146" y="304"/>
                  </a:lnTo>
                  <a:lnTo>
                    <a:pt x="144" y="314"/>
                  </a:lnTo>
                  <a:lnTo>
                    <a:pt x="144" y="314"/>
                  </a:lnTo>
                  <a:lnTo>
                    <a:pt x="146" y="323"/>
                  </a:lnTo>
                  <a:lnTo>
                    <a:pt x="150" y="329"/>
                  </a:lnTo>
                  <a:lnTo>
                    <a:pt x="158" y="335"/>
                  </a:lnTo>
                  <a:lnTo>
                    <a:pt x="167" y="337"/>
                  </a:lnTo>
                  <a:lnTo>
                    <a:pt x="302" y="337"/>
                  </a:lnTo>
                  <a:lnTo>
                    <a:pt x="302" y="337"/>
                  </a:lnTo>
                  <a:lnTo>
                    <a:pt x="312" y="335"/>
                  </a:lnTo>
                  <a:lnTo>
                    <a:pt x="319" y="329"/>
                  </a:lnTo>
                  <a:lnTo>
                    <a:pt x="323" y="323"/>
                  </a:lnTo>
                  <a:lnTo>
                    <a:pt x="325" y="314"/>
                  </a:lnTo>
                  <a:lnTo>
                    <a:pt x="325" y="314"/>
                  </a:lnTo>
                  <a:close/>
                  <a:moveTo>
                    <a:pt x="167" y="241"/>
                  </a:moveTo>
                  <a:lnTo>
                    <a:pt x="302" y="241"/>
                  </a:lnTo>
                  <a:lnTo>
                    <a:pt x="302" y="241"/>
                  </a:lnTo>
                  <a:lnTo>
                    <a:pt x="312" y="239"/>
                  </a:lnTo>
                  <a:lnTo>
                    <a:pt x="319" y="235"/>
                  </a:lnTo>
                  <a:lnTo>
                    <a:pt x="323" y="227"/>
                  </a:lnTo>
                  <a:lnTo>
                    <a:pt x="325" y="218"/>
                  </a:lnTo>
                  <a:lnTo>
                    <a:pt x="325" y="218"/>
                  </a:lnTo>
                  <a:lnTo>
                    <a:pt x="323" y="208"/>
                  </a:lnTo>
                  <a:lnTo>
                    <a:pt x="319" y="202"/>
                  </a:lnTo>
                  <a:lnTo>
                    <a:pt x="312" y="198"/>
                  </a:lnTo>
                  <a:lnTo>
                    <a:pt x="302" y="195"/>
                  </a:lnTo>
                  <a:lnTo>
                    <a:pt x="167" y="195"/>
                  </a:lnTo>
                  <a:lnTo>
                    <a:pt x="167" y="195"/>
                  </a:lnTo>
                  <a:lnTo>
                    <a:pt x="158" y="198"/>
                  </a:lnTo>
                  <a:lnTo>
                    <a:pt x="150" y="202"/>
                  </a:lnTo>
                  <a:lnTo>
                    <a:pt x="146" y="208"/>
                  </a:lnTo>
                  <a:lnTo>
                    <a:pt x="144" y="218"/>
                  </a:lnTo>
                  <a:lnTo>
                    <a:pt x="144" y="218"/>
                  </a:lnTo>
                  <a:lnTo>
                    <a:pt x="146" y="227"/>
                  </a:lnTo>
                  <a:lnTo>
                    <a:pt x="150" y="235"/>
                  </a:lnTo>
                  <a:lnTo>
                    <a:pt x="158" y="239"/>
                  </a:lnTo>
                  <a:lnTo>
                    <a:pt x="167" y="241"/>
                  </a:lnTo>
                  <a:lnTo>
                    <a:pt x="167" y="241"/>
                  </a:lnTo>
                  <a:close/>
                  <a:moveTo>
                    <a:pt x="583" y="706"/>
                  </a:moveTo>
                  <a:lnTo>
                    <a:pt x="385" y="706"/>
                  </a:lnTo>
                  <a:lnTo>
                    <a:pt x="385" y="706"/>
                  </a:lnTo>
                  <a:lnTo>
                    <a:pt x="377" y="708"/>
                  </a:lnTo>
                  <a:lnTo>
                    <a:pt x="371" y="712"/>
                  </a:lnTo>
                  <a:lnTo>
                    <a:pt x="365" y="721"/>
                  </a:lnTo>
                  <a:lnTo>
                    <a:pt x="362" y="729"/>
                  </a:lnTo>
                  <a:lnTo>
                    <a:pt x="362" y="729"/>
                  </a:lnTo>
                  <a:lnTo>
                    <a:pt x="365" y="739"/>
                  </a:lnTo>
                  <a:lnTo>
                    <a:pt x="371" y="746"/>
                  </a:lnTo>
                  <a:lnTo>
                    <a:pt x="377" y="750"/>
                  </a:lnTo>
                  <a:lnTo>
                    <a:pt x="385" y="752"/>
                  </a:lnTo>
                  <a:lnTo>
                    <a:pt x="583" y="752"/>
                  </a:lnTo>
                  <a:lnTo>
                    <a:pt x="583" y="752"/>
                  </a:lnTo>
                  <a:lnTo>
                    <a:pt x="594" y="750"/>
                  </a:lnTo>
                  <a:lnTo>
                    <a:pt x="600" y="746"/>
                  </a:lnTo>
                  <a:lnTo>
                    <a:pt x="606" y="739"/>
                  </a:lnTo>
                  <a:lnTo>
                    <a:pt x="606" y="729"/>
                  </a:lnTo>
                  <a:lnTo>
                    <a:pt x="606" y="729"/>
                  </a:lnTo>
                  <a:lnTo>
                    <a:pt x="606" y="721"/>
                  </a:lnTo>
                  <a:lnTo>
                    <a:pt x="600" y="712"/>
                  </a:lnTo>
                  <a:lnTo>
                    <a:pt x="594" y="708"/>
                  </a:lnTo>
                  <a:lnTo>
                    <a:pt x="583" y="706"/>
                  </a:lnTo>
                  <a:lnTo>
                    <a:pt x="583" y="706"/>
                  </a:lnTo>
                  <a:close/>
                  <a:moveTo>
                    <a:pt x="385" y="560"/>
                  </a:moveTo>
                  <a:lnTo>
                    <a:pt x="583" y="560"/>
                  </a:lnTo>
                  <a:lnTo>
                    <a:pt x="583" y="560"/>
                  </a:lnTo>
                  <a:lnTo>
                    <a:pt x="594" y="560"/>
                  </a:lnTo>
                  <a:lnTo>
                    <a:pt x="600" y="554"/>
                  </a:lnTo>
                  <a:lnTo>
                    <a:pt x="606" y="548"/>
                  </a:lnTo>
                  <a:lnTo>
                    <a:pt x="606" y="537"/>
                  </a:lnTo>
                  <a:lnTo>
                    <a:pt x="606" y="537"/>
                  </a:lnTo>
                  <a:lnTo>
                    <a:pt x="606" y="529"/>
                  </a:lnTo>
                  <a:lnTo>
                    <a:pt x="600" y="523"/>
                  </a:lnTo>
                  <a:lnTo>
                    <a:pt x="594" y="516"/>
                  </a:lnTo>
                  <a:lnTo>
                    <a:pt x="583" y="514"/>
                  </a:lnTo>
                  <a:lnTo>
                    <a:pt x="385" y="514"/>
                  </a:lnTo>
                  <a:lnTo>
                    <a:pt x="385" y="514"/>
                  </a:lnTo>
                  <a:lnTo>
                    <a:pt x="375" y="516"/>
                  </a:lnTo>
                  <a:lnTo>
                    <a:pt x="369" y="523"/>
                  </a:lnTo>
                  <a:lnTo>
                    <a:pt x="362" y="529"/>
                  </a:lnTo>
                  <a:lnTo>
                    <a:pt x="362" y="537"/>
                  </a:lnTo>
                  <a:lnTo>
                    <a:pt x="362" y="537"/>
                  </a:lnTo>
                  <a:lnTo>
                    <a:pt x="362" y="548"/>
                  </a:lnTo>
                  <a:lnTo>
                    <a:pt x="369" y="554"/>
                  </a:lnTo>
                  <a:lnTo>
                    <a:pt x="375" y="560"/>
                  </a:lnTo>
                  <a:lnTo>
                    <a:pt x="385" y="560"/>
                  </a:lnTo>
                  <a:lnTo>
                    <a:pt x="385" y="560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Microsoft YaHei Regular" charset="-122"/>
              </a:endParaRPr>
            </a:p>
          </p:txBody>
        </p:sp>
        <p:sp>
          <p:nvSpPr>
            <p:cNvPr id="66" name="Freeform 13"/>
            <p:cNvSpPr>
              <a:spLocks/>
            </p:cNvSpPr>
            <p:nvPr/>
          </p:nvSpPr>
          <p:spPr bwMode="auto">
            <a:xfrm>
              <a:off x="6956425" y="4876800"/>
              <a:ext cx="803275" cy="750888"/>
            </a:xfrm>
            <a:custGeom>
              <a:avLst/>
              <a:gdLst>
                <a:gd name="T0" fmla="*/ 0 w 506"/>
                <a:gd name="T1" fmla="*/ 240 h 473"/>
                <a:gd name="T2" fmla="*/ 0 w 506"/>
                <a:gd name="T3" fmla="*/ 240 h 473"/>
                <a:gd name="T4" fmla="*/ 2 w 506"/>
                <a:gd name="T5" fmla="*/ 248 h 473"/>
                <a:gd name="T6" fmla="*/ 8 w 506"/>
                <a:gd name="T7" fmla="*/ 254 h 473"/>
                <a:gd name="T8" fmla="*/ 16 w 506"/>
                <a:gd name="T9" fmla="*/ 260 h 473"/>
                <a:gd name="T10" fmla="*/ 27 w 506"/>
                <a:gd name="T11" fmla="*/ 262 h 473"/>
                <a:gd name="T12" fmla="*/ 106 w 506"/>
                <a:gd name="T13" fmla="*/ 262 h 473"/>
                <a:gd name="T14" fmla="*/ 106 w 506"/>
                <a:gd name="T15" fmla="*/ 452 h 473"/>
                <a:gd name="T16" fmla="*/ 106 w 506"/>
                <a:gd name="T17" fmla="*/ 452 h 473"/>
                <a:gd name="T18" fmla="*/ 108 w 506"/>
                <a:gd name="T19" fmla="*/ 460 h 473"/>
                <a:gd name="T20" fmla="*/ 114 w 506"/>
                <a:gd name="T21" fmla="*/ 467 h 473"/>
                <a:gd name="T22" fmla="*/ 123 w 506"/>
                <a:gd name="T23" fmla="*/ 471 h 473"/>
                <a:gd name="T24" fmla="*/ 131 w 506"/>
                <a:gd name="T25" fmla="*/ 473 h 473"/>
                <a:gd name="T26" fmla="*/ 373 w 506"/>
                <a:gd name="T27" fmla="*/ 473 h 473"/>
                <a:gd name="T28" fmla="*/ 373 w 506"/>
                <a:gd name="T29" fmla="*/ 473 h 473"/>
                <a:gd name="T30" fmla="*/ 383 w 506"/>
                <a:gd name="T31" fmla="*/ 471 h 473"/>
                <a:gd name="T32" fmla="*/ 391 w 506"/>
                <a:gd name="T33" fmla="*/ 467 h 473"/>
                <a:gd name="T34" fmla="*/ 396 w 506"/>
                <a:gd name="T35" fmla="*/ 460 h 473"/>
                <a:gd name="T36" fmla="*/ 398 w 506"/>
                <a:gd name="T37" fmla="*/ 452 h 473"/>
                <a:gd name="T38" fmla="*/ 398 w 506"/>
                <a:gd name="T39" fmla="*/ 262 h 473"/>
                <a:gd name="T40" fmla="*/ 479 w 506"/>
                <a:gd name="T41" fmla="*/ 262 h 473"/>
                <a:gd name="T42" fmla="*/ 479 w 506"/>
                <a:gd name="T43" fmla="*/ 262 h 473"/>
                <a:gd name="T44" fmla="*/ 489 w 506"/>
                <a:gd name="T45" fmla="*/ 260 h 473"/>
                <a:gd name="T46" fmla="*/ 498 w 506"/>
                <a:gd name="T47" fmla="*/ 254 h 473"/>
                <a:gd name="T48" fmla="*/ 504 w 506"/>
                <a:gd name="T49" fmla="*/ 248 h 473"/>
                <a:gd name="T50" fmla="*/ 506 w 506"/>
                <a:gd name="T51" fmla="*/ 240 h 473"/>
                <a:gd name="T52" fmla="*/ 506 w 506"/>
                <a:gd name="T53" fmla="*/ 240 h 473"/>
                <a:gd name="T54" fmla="*/ 504 w 506"/>
                <a:gd name="T55" fmla="*/ 231 h 473"/>
                <a:gd name="T56" fmla="*/ 498 w 506"/>
                <a:gd name="T57" fmla="*/ 225 h 473"/>
                <a:gd name="T58" fmla="*/ 498 w 506"/>
                <a:gd name="T59" fmla="*/ 225 h 473"/>
                <a:gd name="T60" fmla="*/ 273 w 506"/>
                <a:gd name="T61" fmla="*/ 8 h 473"/>
                <a:gd name="T62" fmla="*/ 273 w 506"/>
                <a:gd name="T63" fmla="*/ 8 h 473"/>
                <a:gd name="T64" fmla="*/ 264 w 506"/>
                <a:gd name="T65" fmla="*/ 2 h 473"/>
                <a:gd name="T66" fmla="*/ 252 w 506"/>
                <a:gd name="T67" fmla="*/ 0 h 473"/>
                <a:gd name="T68" fmla="*/ 252 w 506"/>
                <a:gd name="T69" fmla="*/ 0 h 473"/>
                <a:gd name="T70" fmla="*/ 241 w 506"/>
                <a:gd name="T71" fmla="*/ 2 h 473"/>
                <a:gd name="T72" fmla="*/ 233 w 506"/>
                <a:gd name="T73" fmla="*/ 6 h 473"/>
                <a:gd name="T74" fmla="*/ 233 w 506"/>
                <a:gd name="T75" fmla="*/ 6 h 473"/>
                <a:gd name="T76" fmla="*/ 8 w 506"/>
                <a:gd name="T77" fmla="*/ 223 h 473"/>
                <a:gd name="T78" fmla="*/ 8 w 506"/>
                <a:gd name="T79" fmla="*/ 223 h 473"/>
                <a:gd name="T80" fmla="*/ 6 w 506"/>
                <a:gd name="T81" fmla="*/ 225 h 473"/>
                <a:gd name="T82" fmla="*/ 6 w 506"/>
                <a:gd name="T83" fmla="*/ 225 h 473"/>
                <a:gd name="T84" fmla="*/ 6 w 506"/>
                <a:gd name="T85" fmla="*/ 225 h 473"/>
                <a:gd name="T86" fmla="*/ 6 w 506"/>
                <a:gd name="T87" fmla="*/ 225 h 473"/>
                <a:gd name="T88" fmla="*/ 2 w 506"/>
                <a:gd name="T89" fmla="*/ 231 h 473"/>
                <a:gd name="T90" fmla="*/ 0 w 506"/>
                <a:gd name="T91" fmla="*/ 240 h 473"/>
                <a:gd name="T92" fmla="*/ 0 w 506"/>
                <a:gd name="T93" fmla="*/ 240 h 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06" h="473">
                  <a:moveTo>
                    <a:pt x="0" y="240"/>
                  </a:moveTo>
                  <a:lnTo>
                    <a:pt x="0" y="240"/>
                  </a:lnTo>
                  <a:lnTo>
                    <a:pt x="2" y="248"/>
                  </a:lnTo>
                  <a:lnTo>
                    <a:pt x="8" y="254"/>
                  </a:lnTo>
                  <a:lnTo>
                    <a:pt x="16" y="260"/>
                  </a:lnTo>
                  <a:lnTo>
                    <a:pt x="27" y="262"/>
                  </a:lnTo>
                  <a:lnTo>
                    <a:pt x="106" y="262"/>
                  </a:lnTo>
                  <a:lnTo>
                    <a:pt x="106" y="452"/>
                  </a:lnTo>
                  <a:lnTo>
                    <a:pt x="106" y="452"/>
                  </a:lnTo>
                  <a:lnTo>
                    <a:pt x="108" y="460"/>
                  </a:lnTo>
                  <a:lnTo>
                    <a:pt x="114" y="467"/>
                  </a:lnTo>
                  <a:lnTo>
                    <a:pt x="123" y="471"/>
                  </a:lnTo>
                  <a:lnTo>
                    <a:pt x="131" y="473"/>
                  </a:lnTo>
                  <a:lnTo>
                    <a:pt x="373" y="473"/>
                  </a:lnTo>
                  <a:lnTo>
                    <a:pt x="373" y="473"/>
                  </a:lnTo>
                  <a:lnTo>
                    <a:pt x="383" y="471"/>
                  </a:lnTo>
                  <a:lnTo>
                    <a:pt x="391" y="467"/>
                  </a:lnTo>
                  <a:lnTo>
                    <a:pt x="396" y="460"/>
                  </a:lnTo>
                  <a:lnTo>
                    <a:pt x="398" y="452"/>
                  </a:lnTo>
                  <a:lnTo>
                    <a:pt x="398" y="262"/>
                  </a:lnTo>
                  <a:lnTo>
                    <a:pt x="479" y="262"/>
                  </a:lnTo>
                  <a:lnTo>
                    <a:pt x="479" y="262"/>
                  </a:lnTo>
                  <a:lnTo>
                    <a:pt x="489" y="260"/>
                  </a:lnTo>
                  <a:lnTo>
                    <a:pt x="498" y="254"/>
                  </a:lnTo>
                  <a:lnTo>
                    <a:pt x="504" y="248"/>
                  </a:lnTo>
                  <a:lnTo>
                    <a:pt x="506" y="240"/>
                  </a:lnTo>
                  <a:lnTo>
                    <a:pt x="506" y="240"/>
                  </a:lnTo>
                  <a:lnTo>
                    <a:pt x="504" y="231"/>
                  </a:lnTo>
                  <a:lnTo>
                    <a:pt x="498" y="225"/>
                  </a:lnTo>
                  <a:lnTo>
                    <a:pt x="498" y="225"/>
                  </a:lnTo>
                  <a:lnTo>
                    <a:pt x="273" y="8"/>
                  </a:lnTo>
                  <a:lnTo>
                    <a:pt x="273" y="8"/>
                  </a:lnTo>
                  <a:lnTo>
                    <a:pt x="264" y="2"/>
                  </a:lnTo>
                  <a:lnTo>
                    <a:pt x="252" y="0"/>
                  </a:lnTo>
                  <a:lnTo>
                    <a:pt x="252" y="0"/>
                  </a:lnTo>
                  <a:lnTo>
                    <a:pt x="241" y="2"/>
                  </a:lnTo>
                  <a:lnTo>
                    <a:pt x="233" y="6"/>
                  </a:lnTo>
                  <a:lnTo>
                    <a:pt x="233" y="6"/>
                  </a:lnTo>
                  <a:lnTo>
                    <a:pt x="8" y="223"/>
                  </a:lnTo>
                  <a:lnTo>
                    <a:pt x="8" y="223"/>
                  </a:lnTo>
                  <a:lnTo>
                    <a:pt x="6" y="225"/>
                  </a:lnTo>
                  <a:lnTo>
                    <a:pt x="6" y="225"/>
                  </a:lnTo>
                  <a:lnTo>
                    <a:pt x="6" y="225"/>
                  </a:lnTo>
                  <a:lnTo>
                    <a:pt x="6" y="225"/>
                  </a:lnTo>
                  <a:lnTo>
                    <a:pt x="2" y="231"/>
                  </a:lnTo>
                  <a:lnTo>
                    <a:pt x="0" y="240"/>
                  </a:lnTo>
                  <a:lnTo>
                    <a:pt x="0" y="240"/>
                  </a:lnTo>
                  <a:close/>
                </a:path>
              </a:pathLst>
            </a:custGeom>
            <a:solidFill>
              <a:srgbClr val="25A4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Microsoft YaHei Regular" charset="-122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9307" y="4118355"/>
            <a:ext cx="855375" cy="85537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2477" y="4067556"/>
            <a:ext cx="969859" cy="969859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21287" y="4032789"/>
            <a:ext cx="1055425" cy="105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974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1198008" y="1667015"/>
            <a:ext cx="3458724" cy="3458716"/>
            <a:chOff x="1497630" y="1143957"/>
            <a:chExt cx="4392030" cy="4392020"/>
          </a:xfrm>
          <a:solidFill>
            <a:srgbClr val="44546A"/>
          </a:solidFill>
        </p:grpSpPr>
        <p:grpSp>
          <p:nvGrpSpPr>
            <p:cNvPr id="27" name="组合 26"/>
            <p:cNvGrpSpPr/>
            <p:nvPr/>
          </p:nvGrpSpPr>
          <p:grpSpPr>
            <a:xfrm>
              <a:off x="1497630" y="1143957"/>
              <a:ext cx="4392030" cy="4392020"/>
              <a:chOff x="1497631" y="616892"/>
              <a:chExt cx="4392030" cy="4392020"/>
            </a:xfrm>
            <a:grpFill/>
          </p:grpSpPr>
          <p:sp>
            <p:nvSpPr>
              <p:cNvPr id="31" name="椭圆 30"/>
              <p:cNvSpPr/>
              <p:nvPr/>
            </p:nvSpPr>
            <p:spPr>
              <a:xfrm>
                <a:off x="1497631" y="616892"/>
                <a:ext cx="4392030" cy="43920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9" tIns="36005" rIns="72009" bIns="3600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1103" dirty="0">
                  <a:ea typeface="Microsoft YaHei Regular" charset="-122"/>
                </a:endParaRPr>
              </a:p>
            </p:txBody>
          </p:sp>
          <p:sp>
            <p:nvSpPr>
              <p:cNvPr id="32" name="文本框 31"/>
              <p:cNvSpPr txBox="1"/>
              <p:nvPr/>
            </p:nvSpPr>
            <p:spPr>
              <a:xfrm>
                <a:off x="1886633" y="2280879"/>
                <a:ext cx="3921315" cy="104057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4725" dirty="0">
                    <a:solidFill>
                      <a:schemeClr val="bg1"/>
                    </a:solidFill>
                    <a:ea typeface="Microsoft YaHei Regular" charset="-122"/>
                  </a:rPr>
                  <a:t>CONTENTS</a:t>
                </a:r>
                <a:endParaRPr lang="zh-CN" altLang="en-US" sz="4725" dirty="0">
                  <a:solidFill>
                    <a:schemeClr val="bg1"/>
                  </a:solidFill>
                  <a:ea typeface="Microsoft YaHei Regular" charset="-122"/>
                </a:endParaRPr>
              </a:p>
            </p:txBody>
          </p:sp>
        </p:grpSp>
        <p:cxnSp>
          <p:nvCxnSpPr>
            <p:cNvPr id="29" name="直接连接符 28"/>
            <p:cNvCxnSpPr/>
            <p:nvPr/>
          </p:nvCxnSpPr>
          <p:spPr>
            <a:xfrm>
              <a:off x="1546011" y="2870911"/>
              <a:ext cx="4297142" cy="17135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>
              <a:off x="1546011" y="3740941"/>
              <a:ext cx="4297142" cy="17135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矩形 32"/>
          <p:cNvSpPr/>
          <p:nvPr/>
        </p:nvSpPr>
        <p:spPr>
          <a:xfrm>
            <a:off x="6716388" y="555666"/>
            <a:ext cx="4446872" cy="6858000"/>
          </a:xfrm>
          <a:prstGeom prst="rect">
            <a:avLst/>
          </a:prstGeom>
          <a:solidFill>
            <a:schemeClr val="tx1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9" tIns="36005" rIns="72009" bIns="3600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206" dirty="0">
              <a:ea typeface="Microsoft YaHei Regular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6903166" y="1899866"/>
            <a:ext cx="410718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150" dirty="0" smtClean="0">
                <a:solidFill>
                  <a:schemeClr val="bg1"/>
                </a:solidFill>
                <a:ea typeface="Microsoft YaHei Regular" charset="-122"/>
              </a:rPr>
              <a:t>项目背景</a:t>
            </a:r>
            <a:endParaRPr lang="zh-CN" altLang="en-US" sz="3150" dirty="0">
              <a:solidFill>
                <a:schemeClr val="bg1"/>
              </a:solidFill>
              <a:ea typeface="Microsoft YaHei Regular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6903166" y="2653726"/>
            <a:ext cx="410718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150" dirty="0" smtClean="0">
                <a:solidFill>
                  <a:schemeClr val="bg1"/>
                </a:solidFill>
                <a:ea typeface="Microsoft YaHei Regular" charset="-122"/>
              </a:rPr>
              <a:t>项目优势</a:t>
            </a:r>
            <a:endParaRPr lang="zh-CN" altLang="en-US" sz="3150" dirty="0">
              <a:solidFill>
                <a:schemeClr val="bg1"/>
              </a:solidFill>
              <a:ea typeface="Microsoft YaHei Regular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6903166" y="3407585"/>
            <a:ext cx="410718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150" dirty="0" smtClean="0">
                <a:solidFill>
                  <a:schemeClr val="bg1"/>
                </a:solidFill>
                <a:ea typeface="Microsoft YaHei Regular" charset="-122"/>
              </a:rPr>
              <a:t>当前功能展现</a:t>
            </a:r>
            <a:endParaRPr lang="zh-CN" altLang="en-US" sz="3150" dirty="0">
              <a:solidFill>
                <a:schemeClr val="bg1"/>
              </a:solidFill>
              <a:ea typeface="Microsoft YaHei Regular" charset="-122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6903166" y="4161445"/>
            <a:ext cx="410718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150" dirty="0" smtClean="0">
                <a:solidFill>
                  <a:schemeClr val="bg1"/>
                </a:solidFill>
                <a:ea typeface="Microsoft YaHei Regular" charset="-122"/>
              </a:rPr>
              <a:t>商业应用</a:t>
            </a:r>
            <a:endParaRPr lang="zh-CN" altLang="en-US" sz="3150" dirty="0">
              <a:solidFill>
                <a:schemeClr val="bg1"/>
              </a:solidFill>
              <a:ea typeface="Microsoft YaHei Regular" charset="-122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6903166" y="4915304"/>
            <a:ext cx="410718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150" dirty="0" smtClean="0">
                <a:solidFill>
                  <a:schemeClr val="bg1"/>
                </a:solidFill>
                <a:ea typeface="Microsoft YaHei Regular" charset="-122"/>
              </a:rPr>
              <a:t>未来发展蓝图</a:t>
            </a:r>
            <a:endParaRPr lang="zh-CN" altLang="en-US" sz="3150" dirty="0">
              <a:solidFill>
                <a:schemeClr val="bg1"/>
              </a:solidFill>
              <a:ea typeface="Microsoft YaHei Regular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395785" y="136478"/>
            <a:ext cx="802223" cy="423080"/>
            <a:chOff x="395785" y="136478"/>
            <a:chExt cx="802223" cy="423080"/>
          </a:xfrm>
        </p:grpSpPr>
        <p:sp>
          <p:nvSpPr>
            <p:cNvPr id="4" name="燕尾形 3"/>
            <p:cNvSpPr/>
            <p:nvPr/>
          </p:nvSpPr>
          <p:spPr>
            <a:xfrm>
              <a:off x="395785" y="136478"/>
              <a:ext cx="313899" cy="423080"/>
            </a:xfrm>
            <a:prstGeom prst="chevron">
              <a:avLst/>
            </a:prstGeom>
            <a:solidFill>
              <a:srgbClr val="33CC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Microsoft YaHei Regular" charset="-122"/>
              </a:endParaRPr>
            </a:p>
          </p:txBody>
        </p:sp>
        <p:sp>
          <p:nvSpPr>
            <p:cNvPr id="39" name="燕尾形 38"/>
            <p:cNvSpPr/>
            <p:nvPr/>
          </p:nvSpPr>
          <p:spPr>
            <a:xfrm>
              <a:off x="682389" y="136478"/>
              <a:ext cx="515619" cy="423080"/>
            </a:xfrm>
            <a:prstGeom prst="chevron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Microsoft YaHei Regular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41065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361374" y="129671"/>
            <a:ext cx="33314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chemeClr val="bg2">
                    <a:lumMod val="25000"/>
                  </a:schemeClr>
                </a:solidFill>
                <a:ea typeface="Microsoft YaHei Regular" charset="-122"/>
              </a:rPr>
              <a:t>安卓</a:t>
            </a:r>
            <a:r>
              <a:rPr lang="en-US" altLang="zh-CN" sz="2400" dirty="0" smtClean="0">
                <a:solidFill>
                  <a:schemeClr val="bg2">
                    <a:lumMod val="25000"/>
                  </a:schemeClr>
                </a:solidFill>
                <a:ea typeface="Microsoft YaHei Regular" charset="-122"/>
              </a:rPr>
              <a:t>app</a:t>
            </a:r>
            <a:r>
              <a:rPr lang="zh-CN" altLang="en-US" sz="2400" dirty="0" smtClean="0">
                <a:solidFill>
                  <a:schemeClr val="bg2">
                    <a:lumMod val="25000"/>
                  </a:schemeClr>
                </a:solidFill>
                <a:ea typeface="Microsoft YaHei Regular" charset="-122"/>
              </a:rPr>
              <a:t>功能展示</a:t>
            </a:r>
            <a:endParaRPr lang="zh-CN" altLang="en-US" sz="2400" dirty="0">
              <a:solidFill>
                <a:schemeClr val="bg2">
                  <a:lumMod val="25000"/>
                </a:schemeClr>
              </a:solidFill>
              <a:ea typeface="Microsoft YaHei Regular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1777644" y="4010726"/>
            <a:ext cx="2599902" cy="2599902"/>
            <a:chOff x="690413" y="2899241"/>
            <a:chExt cx="1872051" cy="1872051"/>
          </a:xfrm>
        </p:grpSpPr>
        <p:sp>
          <p:nvSpPr>
            <p:cNvPr id="8" name="矩形 7"/>
            <p:cNvSpPr/>
            <p:nvPr/>
          </p:nvSpPr>
          <p:spPr>
            <a:xfrm>
              <a:off x="690413" y="2899241"/>
              <a:ext cx="1872051" cy="187205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Microsoft YaHei Regular" charset="-122"/>
              </a:endParaRPr>
            </a:p>
          </p:txBody>
        </p:sp>
        <p:grpSp>
          <p:nvGrpSpPr>
            <p:cNvPr id="9" name="组合 8"/>
            <p:cNvGrpSpPr/>
            <p:nvPr/>
          </p:nvGrpSpPr>
          <p:grpSpPr>
            <a:xfrm>
              <a:off x="911445" y="3294300"/>
              <a:ext cx="1451167" cy="1300494"/>
              <a:chOff x="4910473" y="3312181"/>
              <a:chExt cx="1451167" cy="1300494"/>
            </a:xfrm>
          </p:grpSpPr>
          <p:sp>
            <p:nvSpPr>
              <p:cNvPr id="10" name="文本框 9"/>
              <p:cNvSpPr txBox="1"/>
              <p:nvPr/>
            </p:nvSpPr>
            <p:spPr>
              <a:xfrm>
                <a:off x="4984441" y="3312181"/>
                <a:ext cx="1282050" cy="5540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4400" dirty="0" smtClean="0">
                    <a:solidFill>
                      <a:schemeClr val="bg1"/>
                    </a:solidFill>
                    <a:latin typeface="HelveticaNeueLT Pro 67 MdCn" panose="020B0606030502030204" pitchFamily="34" charset="0"/>
                    <a:ea typeface="Microsoft YaHei Regular" charset="-122"/>
                  </a:rPr>
                  <a:t>Main</a:t>
                </a:r>
                <a:endParaRPr lang="zh-CN" altLang="en-US" sz="4400" dirty="0">
                  <a:solidFill>
                    <a:schemeClr val="bg1"/>
                  </a:solidFill>
                  <a:latin typeface="HelveticaNeueLT Pro 67 MdCn" panose="020B0606030502030204" pitchFamily="34" charset="0"/>
                  <a:ea typeface="Microsoft YaHei Regular" charset="-122"/>
                </a:endParaRPr>
              </a:p>
            </p:txBody>
          </p:sp>
          <p:cxnSp>
            <p:nvCxnSpPr>
              <p:cNvPr id="11" name="直接连接符 10"/>
              <p:cNvCxnSpPr/>
              <p:nvPr/>
            </p:nvCxnSpPr>
            <p:spPr>
              <a:xfrm>
                <a:off x="5088949" y="4245788"/>
                <a:ext cx="951111" cy="0"/>
              </a:xfrm>
              <a:prstGeom prst="line">
                <a:avLst/>
              </a:prstGeom>
              <a:ln>
                <a:solidFill>
                  <a:schemeClr val="bg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文本框 11"/>
              <p:cNvSpPr txBox="1"/>
              <p:nvPr/>
            </p:nvSpPr>
            <p:spPr>
              <a:xfrm>
                <a:off x="4910473" y="4346739"/>
                <a:ext cx="1451167" cy="2659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800" dirty="0" smtClean="0">
                    <a:solidFill>
                      <a:schemeClr val="bg1"/>
                    </a:solidFill>
                    <a:latin typeface="HelveticaNeueLT Pro 67 MdCn" panose="020B0606030502030204" pitchFamily="34" charset="0"/>
                    <a:ea typeface="Microsoft YaHei Regular" charset="-122"/>
                  </a:rPr>
                  <a:t>根据院系选择课程</a:t>
                </a:r>
                <a:endParaRPr lang="zh-CN" altLang="en-US" sz="1800" dirty="0">
                  <a:solidFill>
                    <a:schemeClr val="bg1"/>
                  </a:solidFill>
                  <a:latin typeface="HelveticaNeueLT Pro 67 MdCn" panose="020B0606030502030204" pitchFamily="34" charset="0"/>
                  <a:ea typeface="Microsoft YaHei Regular" charset="-122"/>
                </a:endParaRPr>
              </a:p>
            </p:txBody>
          </p:sp>
        </p:grpSp>
      </p:grpSp>
      <p:grpSp>
        <p:nvGrpSpPr>
          <p:cNvPr id="38" name="组合 6"/>
          <p:cNvGrpSpPr/>
          <p:nvPr/>
        </p:nvGrpSpPr>
        <p:grpSpPr>
          <a:xfrm>
            <a:off x="7232387" y="4010726"/>
            <a:ext cx="2599902" cy="2599902"/>
            <a:chOff x="690413" y="2899241"/>
            <a:chExt cx="1872051" cy="1872051"/>
          </a:xfrm>
        </p:grpSpPr>
        <p:sp>
          <p:nvSpPr>
            <p:cNvPr id="39" name="矩形 38"/>
            <p:cNvSpPr/>
            <p:nvPr/>
          </p:nvSpPr>
          <p:spPr>
            <a:xfrm>
              <a:off x="690413" y="2899241"/>
              <a:ext cx="1872051" cy="1872051"/>
            </a:xfrm>
            <a:prstGeom prst="rect">
              <a:avLst/>
            </a:prstGeom>
            <a:solidFill>
              <a:srgbClr val="33CC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Microsoft YaHei Regular" charset="-122"/>
              </a:endParaRPr>
            </a:p>
          </p:txBody>
        </p:sp>
        <p:grpSp>
          <p:nvGrpSpPr>
            <p:cNvPr id="40" name="组合 8"/>
            <p:cNvGrpSpPr/>
            <p:nvPr/>
          </p:nvGrpSpPr>
          <p:grpSpPr>
            <a:xfrm>
              <a:off x="911445" y="3294300"/>
              <a:ext cx="1451167" cy="1300494"/>
              <a:chOff x="4910473" y="3312181"/>
              <a:chExt cx="1451167" cy="1300494"/>
            </a:xfrm>
          </p:grpSpPr>
          <p:sp>
            <p:nvSpPr>
              <p:cNvPr id="41" name="文本框 40"/>
              <p:cNvSpPr txBox="1"/>
              <p:nvPr/>
            </p:nvSpPr>
            <p:spPr>
              <a:xfrm>
                <a:off x="4984441" y="3312181"/>
                <a:ext cx="1282050" cy="5540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4400" dirty="0" smtClean="0">
                    <a:solidFill>
                      <a:schemeClr val="bg1"/>
                    </a:solidFill>
                    <a:latin typeface="HelveticaNeueLT Pro 67 MdCn" panose="020B0606030502030204" pitchFamily="34" charset="0"/>
                    <a:ea typeface="Microsoft YaHei Regular" charset="-122"/>
                  </a:rPr>
                  <a:t>搜索</a:t>
                </a:r>
                <a:endParaRPr lang="zh-CN" altLang="en-US" sz="4400" dirty="0">
                  <a:solidFill>
                    <a:schemeClr val="bg1"/>
                  </a:solidFill>
                  <a:latin typeface="HelveticaNeueLT Pro 67 MdCn" panose="020B0606030502030204" pitchFamily="34" charset="0"/>
                  <a:ea typeface="Microsoft YaHei Regular" charset="-122"/>
                </a:endParaRPr>
              </a:p>
            </p:txBody>
          </p:sp>
          <p:cxnSp>
            <p:nvCxnSpPr>
              <p:cNvPr id="42" name="直接连接符 10"/>
              <p:cNvCxnSpPr/>
              <p:nvPr/>
            </p:nvCxnSpPr>
            <p:spPr>
              <a:xfrm>
                <a:off x="5088949" y="4245788"/>
                <a:ext cx="951111" cy="0"/>
              </a:xfrm>
              <a:prstGeom prst="line">
                <a:avLst/>
              </a:prstGeom>
              <a:ln>
                <a:solidFill>
                  <a:schemeClr val="bg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3" name="文本框 42"/>
              <p:cNvSpPr txBox="1"/>
              <p:nvPr/>
            </p:nvSpPr>
            <p:spPr>
              <a:xfrm>
                <a:off x="4910473" y="4346739"/>
                <a:ext cx="1451167" cy="2659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dirty="0" smtClean="0">
                    <a:solidFill>
                      <a:schemeClr val="bg1"/>
                    </a:solidFill>
                    <a:latin typeface="HelveticaNeueLT Pro 67 MdCn" panose="020B0606030502030204" pitchFamily="34" charset="0"/>
                    <a:ea typeface="Microsoft YaHei Regular" charset="-122"/>
                  </a:rPr>
                  <a:t>搜索课程</a:t>
                </a:r>
                <a:r>
                  <a:rPr lang="en-US" altLang="zh-CN" dirty="0" smtClean="0">
                    <a:solidFill>
                      <a:schemeClr val="bg1"/>
                    </a:solidFill>
                    <a:latin typeface="HelveticaNeueLT Pro 67 MdCn" panose="020B0606030502030204" pitchFamily="34" charset="0"/>
                    <a:ea typeface="Microsoft YaHei Regular" charset="-122"/>
                  </a:rPr>
                  <a:t>or</a:t>
                </a:r>
                <a:r>
                  <a:rPr lang="zh-CN" altLang="en-US" dirty="0" smtClean="0">
                    <a:solidFill>
                      <a:schemeClr val="bg1"/>
                    </a:solidFill>
                    <a:latin typeface="HelveticaNeueLT Pro 67 MdCn" panose="020B0606030502030204" pitchFamily="34" charset="0"/>
                    <a:ea typeface="Microsoft YaHei Regular" charset="-122"/>
                  </a:rPr>
                  <a:t>资源</a:t>
                </a:r>
                <a:endParaRPr lang="zh-CN" altLang="en-US" sz="1800" dirty="0">
                  <a:solidFill>
                    <a:schemeClr val="bg1"/>
                  </a:solidFill>
                  <a:latin typeface="HelveticaNeueLT Pro 67 MdCn" panose="020B0606030502030204" pitchFamily="34" charset="0"/>
                  <a:ea typeface="Microsoft YaHei Regular" charset="-122"/>
                </a:endParaRPr>
              </a:p>
            </p:txBody>
          </p:sp>
        </p:grpSp>
      </p:grpSp>
      <p:grpSp>
        <p:nvGrpSpPr>
          <p:cNvPr id="44" name="组合 6"/>
          <p:cNvGrpSpPr/>
          <p:nvPr/>
        </p:nvGrpSpPr>
        <p:grpSpPr>
          <a:xfrm>
            <a:off x="4501744" y="4016844"/>
            <a:ext cx="2599902" cy="2599902"/>
            <a:chOff x="690413" y="2899241"/>
            <a:chExt cx="1872051" cy="1872051"/>
          </a:xfrm>
        </p:grpSpPr>
        <p:sp>
          <p:nvSpPr>
            <p:cNvPr id="45" name="矩形 44"/>
            <p:cNvSpPr/>
            <p:nvPr/>
          </p:nvSpPr>
          <p:spPr>
            <a:xfrm>
              <a:off x="690413" y="2899241"/>
              <a:ext cx="1872051" cy="1872051"/>
            </a:xfrm>
            <a:prstGeom prst="rect">
              <a:avLst/>
            </a:prstGeom>
            <a:solidFill>
              <a:srgbClr val="5B9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Microsoft YaHei Regular" charset="-122"/>
              </a:endParaRPr>
            </a:p>
          </p:txBody>
        </p:sp>
        <p:grpSp>
          <p:nvGrpSpPr>
            <p:cNvPr id="46" name="组合 8"/>
            <p:cNvGrpSpPr/>
            <p:nvPr/>
          </p:nvGrpSpPr>
          <p:grpSpPr>
            <a:xfrm>
              <a:off x="911445" y="3294300"/>
              <a:ext cx="1451167" cy="1300494"/>
              <a:chOff x="4910473" y="3312181"/>
              <a:chExt cx="1451167" cy="1300494"/>
            </a:xfrm>
          </p:grpSpPr>
          <p:sp>
            <p:nvSpPr>
              <p:cNvPr id="47" name="文本框 46"/>
              <p:cNvSpPr txBox="1"/>
              <p:nvPr/>
            </p:nvSpPr>
            <p:spPr>
              <a:xfrm>
                <a:off x="4984441" y="3312181"/>
                <a:ext cx="1282050" cy="5540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4400" dirty="0" smtClean="0">
                    <a:solidFill>
                      <a:schemeClr val="bg1"/>
                    </a:solidFill>
                    <a:latin typeface="HelveticaNeueLT Pro 67 MdCn" panose="020B0606030502030204" pitchFamily="34" charset="0"/>
                    <a:ea typeface="Microsoft YaHei Regular" charset="-122"/>
                  </a:rPr>
                  <a:t>资源</a:t>
                </a:r>
                <a:endParaRPr lang="zh-CN" altLang="en-US" sz="4400" dirty="0">
                  <a:solidFill>
                    <a:schemeClr val="bg1"/>
                  </a:solidFill>
                  <a:latin typeface="HelveticaNeueLT Pro 67 MdCn" panose="020B0606030502030204" pitchFamily="34" charset="0"/>
                  <a:ea typeface="Microsoft YaHei Regular" charset="-122"/>
                </a:endParaRPr>
              </a:p>
            </p:txBody>
          </p:sp>
          <p:cxnSp>
            <p:nvCxnSpPr>
              <p:cNvPr id="48" name="直接连接符 10"/>
              <p:cNvCxnSpPr/>
              <p:nvPr/>
            </p:nvCxnSpPr>
            <p:spPr>
              <a:xfrm>
                <a:off x="5088949" y="4245788"/>
                <a:ext cx="951111" cy="0"/>
              </a:xfrm>
              <a:prstGeom prst="line">
                <a:avLst/>
              </a:prstGeom>
              <a:ln>
                <a:solidFill>
                  <a:schemeClr val="bg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9" name="文本框 48"/>
              <p:cNvSpPr txBox="1"/>
              <p:nvPr/>
            </p:nvSpPr>
            <p:spPr>
              <a:xfrm>
                <a:off x="4910473" y="4346739"/>
                <a:ext cx="1451167" cy="2659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800" dirty="0" smtClean="0">
                    <a:solidFill>
                      <a:schemeClr val="bg1"/>
                    </a:solidFill>
                    <a:latin typeface="HelveticaNeueLT Pro 67 MdCn" panose="020B0606030502030204" pitchFamily="34" charset="0"/>
                    <a:ea typeface="Microsoft YaHei Regular" charset="-122"/>
                  </a:rPr>
                  <a:t>查看课程相应资源</a:t>
                </a:r>
                <a:endParaRPr lang="zh-CN" altLang="en-US" sz="1800" dirty="0">
                  <a:solidFill>
                    <a:schemeClr val="bg1"/>
                  </a:solidFill>
                  <a:latin typeface="HelveticaNeueLT Pro 67 MdCn" panose="020B0606030502030204" pitchFamily="34" charset="0"/>
                  <a:ea typeface="Microsoft YaHei Regular" charset="-122"/>
                </a:endParaRPr>
              </a:p>
            </p:txBody>
          </p:sp>
        </p:grpSp>
      </p:grpSp>
      <p:pic>
        <p:nvPicPr>
          <p:cNvPr id="35" name="图片 3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9974" y="937614"/>
            <a:ext cx="2596163" cy="4613565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1744" y="925048"/>
            <a:ext cx="2601627" cy="4686001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6273" y="925048"/>
            <a:ext cx="2600394" cy="4572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220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361374" y="129671"/>
            <a:ext cx="33314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chemeClr val="bg2">
                    <a:lumMod val="25000"/>
                  </a:schemeClr>
                </a:solidFill>
                <a:ea typeface="Microsoft YaHei Regular" charset="-122"/>
              </a:rPr>
              <a:t>安卓</a:t>
            </a:r>
            <a:r>
              <a:rPr lang="en-US" altLang="zh-CN" sz="2400" dirty="0" smtClean="0">
                <a:solidFill>
                  <a:schemeClr val="bg2">
                    <a:lumMod val="25000"/>
                  </a:schemeClr>
                </a:solidFill>
                <a:ea typeface="Microsoft YaHei Regular" charset="-122"/>
              </a:rPr>
              <a:t>app</a:t>
            </a:r>
            <a:r>
              <a:rPr lang="zh-CN" altLang="en-US" sz="2400" dirty="0" smtClean="0">
                <a:solidFill>
                  <a:schemeClr val="bg2">
                    <a:lumMod val="25000"/>
                  </a:schemeClr>
                </a:solidFill>
                <a:ea typeface="Microsoft YaHei Regular" charset="-122"/>
              </a:rPr>
              <a:t>功能展示</a:t>
            </a:r>
            <a:endParaRPr lang="zh-CN" altLang="en-US" sz="2400" dirty="0">
              <a:solidFill>
                <a:schemeClr val="bg2">
                  <a:lumMod val="25000"/>
                </a:schemeClr>
              </a:solidFill>
              <a:ea typeface="Microsoft YaHei Regular" charset="-122"/>
            </a:endParaRPr>
          </a:p>
        </p:txBody>
      </p:sp>
      <p:grpSp>
        <p:nvGrpSpPr>
          <p:cNvPr id="38" name="组合 6"/>
          <p:cNvGrpSpPr/>
          <p:nvPr/>
        </p:nvGrpSpPr>
        <p:grpSpPr>
          <a:xfrm>
            <a:off x="7210743" y="4040300"/>
            <a:ext cx="2599901" cy="2599902"/>
            <a:chOff x="968180" y="2899241"/>
            <a:chExt cx="1872051" cy="1872051"/>
          </a:xfrm>
        </p:grpSpPr>
        <p:sp>
          <p:nvSpPr>
            <p:cNvPr id="39" name="矩形 38"/>
            <p:cNvSpPr/>
            <p:nvPr/>
          </p:nvSpPr>
          <p:spPr>
            <a:xfrm>
              <a:off x="968180" y="2899241"/>
              <a:ext cx="1872051" cy="1872051"/>
            </a:xfrm>
            <a:prstGeom prst="rect">
              <a:avLst/>
            </a:prstGeom>
            <a:solidFill>
              <a:srgbClr val="33CC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Microsoft YaHei Regular" charset="-122"/>
              </a:endParaRPr>
            </a:p>
          </p:txBody>
        </p:sp>
        <p:grpSp>
          <p:nvGrpSpPr>
            <p:cNvPr id="40" name="组合 8"/>
            <p:cNvGrpSpPr/>
            <p:nvPr/>
          </p:nvGrpSpPr>
          <p:grpSpPr>
            <a:xfrm>
              <a:off x="985413" y="3294300"/>
              <a:ext cx="1654971" cy="1300494"/>
              <a:chOff x="4984441" y="3312181"/>
              <a:chExt cx="1654971" cy="1300494"/>
            </a:xfrm>
          </p:grpSpPr>
          <p:sp>
            <p:nvSpPr>
              <p:cNvPr id="41" name="文本框 40"/>
              <p:cNvSpPr txBox="1"/>
              <p:nvPr/>
            </p:nvSpPr>
            <p:spPr>
              <a:xfrm>
                <a:off x="4984441" y="3312181"/>
                <a:ext cx="1282050" cy="5540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4400" dirty="0" smtClean="0">
                    <a:solidFill>
                      <a:schemeClr val="bg1"/>
                    </a:solidFill>
                    <a:latin typeface="HelveticaNeueLT Pro 67 MdCn" panose="020B0606030502030204" pitchFamily="34" charset="0"/>
                    <a:ea typeface="Microsoft YaHei Regular" charset="-122"/>
                  </a:rPr>
                  <a:t>搜索</a:t>
                </a:r>
                <a:endParaRPr lang="zh-CN" altLang="en-US" sz="4400" dirty="0">
                  <a:solidFill>
                    <a:schemeClr val="bg1"/>
                  </a:solidFill>
                  <a:latin typeface="HelveticaNeueLT Pro 67 MdCn" panose="020B0606030502030204" pitchFamily="34" charset="0"/>
                  <a:ea typeface="Microsoft YaHei Regular" charset="-122"/>
                </a:endParaRPr>
              </a:p>
            </p:txBody>
          </p:sp>
          <p:cxnSp>
            <p:nvCxnSpPr>
              <p:cNvPr id="42" name="直接连接符 10"/>
              <p:cNvCxnSpPr/>
              <p:nvPr/>
            </p:nvCxnSpPr>
            <p:spPr>
              <a:xfrm>
                <a:off x="5387297" y="4245788"/>
                <a:ext cx="951111" cy="0"/>
              </a:xfrm>
              <a:prstGeom prst="line">
                <a:avLst/>
              </a:prstGeom>
              <a:ln>
                <a:solidFill>
                  <a:schemeClr val="bg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3" name="文本框 42"/>
              <p:cNvSpPr txBox="1"/>
              <p:nvPr/>
            </p:nvSpPr>
            <p:spPr>
              <a:xfrm>
                <a:off x="5188245" y="4346739"/>
                <a:ext cx="1451167" cy="2659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dirty="0" smtClean="0">
                    <a:solidFill>
                      <a:schemeClr val="bg1"/>
                    </a:solidFill>
                    <a:latin typeface="HelveticaNeueLT Pro 67 MdCn" panose="020B0606030502030204" pitchFamily="34" charset="0"/>
                    <a:ea typeface="Microsoft YaHei Regular" charset="-122"/>
                  </a:rPr>
                  <a:t>用户个人信息</a:t>
                </a:r>
                <a:endParaRPr lang="zh-CN" altLang="en-US" sz="1800" dirty="0">
                  <a:solidFill>
                    <a:schemeClr val="bg1"/>
                  </a:solidFill>
                  <a:latin typeface="HelveticaNeueLT Pro 67 MdCn" panose="020B0606030502030204" pitchFamily="34" charset="0"/>
                  <a:ea typeface="Microsoft YaHei Regular" charset="-122"/>
                </a:endParaRPr>
              </a:p>
            </p:txBody>
          </p:sp>
        </p:grpSp>
      </p:grpSp>
      <p:grpSp>
        <p:nvGrpSpPr>
          <p:cNvPr id="44" name="组合 6"/>
          <p:cNvGrpSpPr/>
          <p:nvPr/>
        </p:nvGrpSpPr>
        <p:grpSpPr>
          <a:xfrm>
            <a:off x="1797618" y="4047018"/>
            <a:ext cx="2599902" cy="2599902"/>
            <a:chOff x="690413" y="2899241"/>
            <a:chExt cx="1872051" cy="1872051"/>
          </a:xfrm>
        </p:grpSpPr>
        <p:sp>
          <p:nvSpPr>
            <p:cNvPr id="45" name="矩形 44"/>
            <p:cNvSpPr/>
            <p:nvPr/>
          </p:nvSpPr>
          <p:spPr>
            <a:xfrm>
              <a:off x="690413" y="2899241"/>
              <a:ext cx="1872051" cy="1872051"/>
            </a:xfrm>
            <a:prstGeom prst="rect">
              <a:avLst/>
            </a:prstGeom>
            <a:solidFill>
              <a:srgbClr val="5B9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Microsoft YaHei Regular" charset="-122"/>
              </a:endParaRPr>
            </a:p>
          </p:txBody>
        </p:sp>
        <p:grpSp>
          <p:nvGrpSpPr>
            <p:cNvPr id="46" name="组合 8"/>
            <p:cNvGrpSpPr/>
            <p:nvPr/>
          </p:nvGrpSpPr>
          <p:grpSpPr>
            <a:xfrm>
              <a:off x="911445" y="3294300"/>
              <a:ext cx="1451167" cy="1300494"/>
              <a:chOff x="4910473" y="3312181"/>
              <a:chExt cx="1451167" cy="1300494"/>
            </a:xfrm>
          </p:grpSpPr>
          <p:sp>
            <p:nvSpPr>
              <p:cNvPr id="47" name="文本框 46"/>
              <p:cNvSpPr txBox="1"/>
              <p:nvPr/>
            </p:nvSpPr>
            <p:spPr>
              <a:xfrm>
                <a:off x="4984441" y="3312181"/>
                <a:ext cx="1282050" cy="5540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4400" dirty="0" smtClean="0">
                    <a:solidFill>
                      <a:schemeClr val="bg1"/>
                    </a:solidFill>
                    <a:latin typeface="HelveticaNeueLT Pro 67 MdCn" panose="020B0606030502030204" pitchFamily="34" charset="0"/>
                    <a:ea typeface="Microsoft YaHei Regular" charset="-122"/>
                  </a:rPr>
                  <a:t>资源</a:t>
                </a:r>
                <a:endParaRPr lang="zh-CN" altLang="en-US" sz="4400" dirty="0">
                  <a:solidFill>
                    <a:schemeClr val="bg1"/>
                  </a:solidFill>
                  <a:latin typeface="HelveticaNeueLT Pro 67 MdCn" panose="020B0606030502030204" pitchFamily="34" charset="0"/>
                  <a:ea typeface="Microsoft YaHei Regular" charset="-122"/>
                </a:endParaRPr>
              </a:p>
            </p:txBody>
          </p:sp>
          <p:cxnSp>
            <p:nvCxnSpPr>
              <p:cNvPr id="48" name="直接连接符 10"/>
              <p:cNvCxnSpPr/>
              <p:nvPr/>
            </p:nvCxnSpPr>
            <p:spPr>
              <a:xfrm>
                <a:off x="5088949" y="4245788"/>
                <a:ext cx="951111" cy="0"/>
              </a:xfrm>
              <a:prstGeom prst="line">
                <a:avLst/>
              </a:prstGeom>
              <a:ln>
                <a:solidFill>
                  <a:schemeClr val="bg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9" name="文本框 48"/>
              <p:cNvSpPr txBox="1"/>
              <p:nvPr/>
            </p:nvSpPr>
            <p:spPr>
              <a:xfrm>
                <a:off x="4910473" y="4346739"/>
                <a:ext cx="1451167" cy="2659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bg1"/>
                    </a:solidFill>
                    <a:latin typeface="HelveticaNeueLT Pro 67 MdCn" panose="020B0606030502030204" pitchFamily="34" charset="0"/>
                    <a:ea typeface="Microsoft YaHei Regular" charset="-122"/>
                  </a:rPr>
                  <a:t>下载资源</a:t>
                </a:r>
                <a:r>
                  <a:rPr lang="en-US" altLang="zh-CN" dirty="0">
                    <a:solidFill>
                      <a:schemeClr val="bg1"/>
                    </a:solidFill>
                    <a:latin typeface="HelveticaNeueLT Pro 67 MdCn" panose="020B0606030502030204" pitchFamily="34" charset="0"/>
                    <a:ea typeface="Microsoft YaHei Regular" charset="-122"/>
                  </a:rPr>
                  <a:t>or</a:t>
                </a:r>
                <a:r>
                  <a:rPr lang="zh-CN" altLang="en-US" dirty="0">
                    <a:solidFill>
                      <a:schemeClr val="bg1"/>
                    </a:solidFill>
                    <a:latin typeface="HelveticaNeueLT Pro 67 MdCn" panose="020B0606030502030204" pitchFamily="34" charset="0"/>
                    <a:ea typeface="Microsoft YaHei Regular" charset="-122"/>
                  </a:rPr>
                  <a:t>评分</a:t>
                </a:r>
                <a:endParaRPr lang="zh-CN" altLang="en-US" dirty="0">
                  <a:solidFill>
                    <a:schemeClr val="bg1"/>
                  </a:solidFill>
                  <a:latin typeface="HelveticaNeueLT Pro 67 MdCn" panose="020B0606030502030204" pitchFamily="34" charset="0"/>
                  <a:ea typeface="Microsoft YaHei Regular" charset="-122"/>
                </a:endParaRPr>
              </a:p>
            </p:txBody>
          </p:sp>
        </p:grpSp>
      </p:grpSp>
      <p:pic>
        <p:nvPicPr>
          <p:cNvPr id="35" name="图片 3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9025" y="968858"/>
            <a:ext cx="2602880" cy="4608245"/>
          </a:xfrm>
          <a:prstGeom prst="rect">
            <a:avLst/>
          </a:prstGeom>
        </p:spPr>
      </p:pic>
      <p:grpSp>
        <p:nvGrpSpPr>
          <p:cNvPr id="50" name="组合 6"/>
          <p:cNvGrpSpPr/>
          <p:nvPr/>
        </p:nvGrpSpPr>
        <p:grpSpPr>
          <a:xfrm>
            <a:off x="4538866" y="4028872"/>
            <a:ext cx="2599902" cy="2599902"/>
            <a:chOff x="690413" y="2899241"/>
            <a:chExt cx="1872051" cy="1872051"/>
          </a:xfrm>
        </p:grpSpPr>
        <p:sp>
          <p:nvSpPr>
            <p:cNvPr id="51" name="矩形 50"/>
            <p:cNvSpPr/>
            <p:nvPr/>
          </p:nvSpPr>
          <p:spPr>
            <a:xfrm>
              <a:off x="690413" y="2899241"/>
              <a:ext cx="1872051" cy="1872051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Microsoft YaHei Regular" charset="-122"/>
              </a:endParaRPr>
            </a:p>
          </p:txBody>
        </p:sp>
        <p:grpSp>
          <p:nvGrpSpPr>
            <p:cNvPr id="52" name="组合 8"/>
            <p:cNvGrpSpPr/>
            <p:nvPr/>
          </p:nvGrpSpPr>
          <p:grpSpPr>
            <a:xfrm>
              <a:off x="839429" y="3294300"/>
              <a:ext cx="1451167" cy="1290206"/>
              <a:chOff x="4838457" y="3312181"/>
              <a:chExt cx="1451167" cy="1290206"/>
            </a:xfrm>
          </p:grpSpPr>
          <p:sp>
            <p:nvSpPr>
              <p:cNvPr id="53" name="文本框 52"/>
              <p:cNvSpPr txBox="1"/>
              <p:nvPr/>
            </p:nvSpPr>
            <p:spPr>
              <a:xfrm>
                <a:off x="4984441" y="3312181"/>
                <a:ext cx="1282050" cy="5540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4400" dirty="0" smtClean="0">
                    <a:solidFill>
                      <a:schemeClr val="bg1"/>
                    </a:solidFill>
                    <a:latin typeface="HelveticaNeueLT Pro 67 MdCn" panose="020B0606030502030204" pitchFamily="34" charset="0"/>
                    <a:ea typeface="Microsoft YaHei Regular" charset="-122"/>
                  </a:rPr>
                  <a:t>Main</a:t>
                </a:r>
                <a:endParaRPr lang="zh-CN" altLang="en-US" sz="4400" dirty="0">
                  <a:solidFill>
                    <a:schemeClr val="bg1"/>
                  </a:solidFill>
                  <a:latin typeface="HelveticaNeueLT Pro 67 MdCn" panose="020B0606030502030204" pitchFamily="34" charset="0"/>
                  <a:ea typeface="Microsoft YaHei Regular" charset="-122"/>
                </a:endParaRPr>
              </a:p>
            </p:txBody>
          </p:sp>
          <p:cxnSp>
            <p:nvCxnSpPr>
              <p:cNvPr id="54" name="直接连接符 10"/>
              <p:cNvCxnSpPr/>
              <p:nvPr/>
            </p:nvCxnSpPr>
            <p:spPr>
              <a:xfrm>
                <a:off x="5088949" y="4245788"/>
                <a:ext cx="951111" cy="0"/>
              </a:xfrm>
              <a:prstGeom prst="line">
                <a:avLst/>
              </a:prstGeom>
              <a:ln>
                <a:solidFill>
                  <a:schemeClr val="bg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5" name="文本框 54"/>
              <p:cNvSpPr txBox="1"/>
              <p:nvPr/>
            </p:nvSpPr>
            <p:spPr>
              <a:xfrm>
                <a:off x="4838457" y="4336451"/>
                <a:ext cx="1451167" cy="2659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dirty="0" smtClean="0">
                    <a:solidFill>
                      <a:schemeClr val="bg1"/>
                    </a:solidFill>
                    <a:latin typeface="HelveticaNeueLT Pro 67 MdCn" panose="020B0606030502030204" pitchFamily="34" charset="0"/>
                    <a:ea typeface="Microsoft YaHei Regular" charset="-122"/>
                  </a:rPr>
                  <a:t>上传资源</a:t>
                </a:r>
                <a:endParaRPr lang="zh-CN" altLang="en-US" sz="1800" dirty="0">
                  <a:solidFill>
                    <a:schemeClr val="bg1"/>
                  </a:solidFill>
                  <a:latin typeface="HelveticaNeueLT Pro 67 MdCn" panose="020B0606030502030204" pitchFamily="34" charset="0"/>
                  <a:ea typeface="Microsoft YaHei Regular" charset="-122"/>
                </a:endParaRPr>
              </a:p>
            </p:txBody>
          </p:sp>
        </p:grpSp>
      </p:grpSp>
      <p:pic>
        <p:nvPicPr>
          <p:cNvPr id="36" name="图片 3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450" y="957174"/>
            <a:ext cx="2637995" cy="4683107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0825" y="958994"/>
            <a:ext cx="2621876" cy="4618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848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3"/>
          <p:cNvSpPr/>
          <p:nvPr/>
        </p:nvSpPr>
        <p:spPr>
          <a:xfrm>
            <a:off x="2076450" y="2609850"/>
            <a:ext cx="8382000" cy="1771650"/>
          </a:xfrm>
          <a:custGeom>
            <a:avLst/>
            <a:gdLst>
              <a:gd name="connsiteX0" fmla="*/ 0 w 8153400"/>
              <a:gd name="connsiteY0" fmla="*/ 0 h 1428750"/>
              <a:gd name="connsiteX1" fmla="*/ 8153400 w 8153400"/>
              <a:gd name="connsiteY1" fmla="*/ 0 h 1428750"/>
              <a:gd name="connsiteX2" fmla="*/ 8153400 w 8153400"/>
              <a:gd name="connsiteY2" fmla="*/ 1428750 h 1428750"/>
              <a:gd name="connsiteX3" fmla="*/ 0 w 8153400"/>
              <a:gd name="connsiteY3" fmla="*/ 1428750 h 1428750"/>
              <a:gd name="connsiteX4" fmla="*/ 0 w 8153400"/>
              <a:gd name="connsiteY4" fmla="*/ 0 h 1428750"/>
              <a:gd name="connsiteX0" fmla="*/ 0 w 8382000"/>
              <a:gd name="connsiteY0" fmla="*/ 0 h 1771650"/>
              <a:gd name="connsiteX1" fmla="*/ 8153400 w 8382000"/>
              <a:gd name="connsiteY1" fmla="*/ 0 h 1771650"/>
              <a:gd name="connsiteX2" fmla="*/ 8382000 w 8382000"/>
              <a:gd name="connsiteY2" fmla="*/ 1771650 h 1771650"/>
              <a:gd name="connsiteX3" fmla="*/ 0 w 8382000"/>
              <a:gd name="connsiteY3" fmla="*/ 1428750 h 1771650"/>
              <a:gd name="connsiteX4" fmla="*/ 0 w 8382000"/>
              <a:gd name="connsiteY4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82000" h="1771650">
                <a:moveTo>
                  <a:pt x="0" y="0"/>
                </a:moveTo>
                <a:lnTo>
                  <a:pt x="8153400" y="0"/>
                </a:lnTo>
                <a:lnTo>
                  <a:pt x="8382000" y="1771650"/>
                </a:lnTo>
                <a:lnTo>
                  <a:pt x="0" y="1428750"/>
                </a:lnTo>
                <a:lnTo>
                  <a:pt x="0" y="0"/>
                </a:lnTo>
                <a:close/>
              </a:path>
            </a:pathLst>
          </a:custGeom>
          <a:solidFill>
            <a:srgbClr val="113A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ea typeface="Microsoft YaHei Regular" charset="-122"/>
            </a:endParaRPr>
          </a:p>
        </p:txBody>
      </p:sp>
      <p:sp>
        <p:nvSpPr>
          <p:cNvPr id="4" name="椭圆 3"/>
          <p:cNvSpPr/>
          <p:nvPr/>
        </p:nvSpPr>
        <p:spPr>
          <a:xfrm>
            <a:off x="5372099" y="1485900"/>
            <a:ext cx="1562100" cy="1562100"/>
          </a:xfrm>
          <a:prstGeom prst="ellipse">
            <a:avLst/>
          </a:prstGeom>
          <a:solidFill>
            <a:schemeClr val="accent1"/>
          </a:solidFill>
          <a:ln w="571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6600" dirty="0" smtClean="0">
                <a:solidFill>
                  <a:schemeClr val="bg2"/>
                </a:solidFill>
                <a:ea typeface="Microsoft YaHei Regular" charset="-122"/>
              </a:rPr>
              <a:t>4</a:t>
            </a:r>
            <a:endParaRPr lang="zh-CN" altLang="en-US" sz="6600" dirty="0">
              <a:solidFill>
                <a:schemeClr val="bg2"/>
              </a:solidFill>
              <a:ea typeface="Microsoft YaHei Regular" charset="-122"/>
            </a:endParaRPr>
          </a:p>
        </p:txBody>
      </p:sp>
      <p:sp>
        <p:nvSpPr>
          <p:cNvPr id="5" name="Copyright Notice"/>
          <p:cNvSpPr>
            <a:spLocks/>
          </p:cNvSpPr>
          <p:nvPr/>
        </p:nvSpPr>
        <p:spPr bwMode="auto">
          <a:xfrm>
            <a:off x="5157130" y="3257550"/>
            <a:ext cx="1992066" cy="619431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 cap="flat" cmpd="sng" algn="ctr">
                <a:solidFill>
                  <a:srgbClr val="FFFFFF"/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32400" rIns="72000" bIns="32400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3600" b="1" cap="small" dirty="0" smtClean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商业应用</a:t>
            </a:r>
            <a:endParaRPr lang="en-US" sz="3600" b="1" cap="small" dirty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94999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361374" y="129671"/>
            <a:ext cx="33314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chemeClr val="bg2">
                    <a:lumMod val="25000"/>
                  </a:schemeClr>
                </a:solidFill>
                <a:ea typeface="Microsoft YaHei Regular" charset="-122"/>
              </a:rPr>
              <a:t>知识变现</a:t>
            </a:r>
            <a:endParaRPr lang="zh-CN" altLang="en-US" sz="2400" dirty="0">
              <a:solidFill>
                <a:schemeClr val="bg2">
                  <a:lumMod val="25000"/>
                </a:schemeClr>
              </a:solidFill>
              <a:ea typeface="Microsoft YaHei Regular" charset="-122"/>
            </a:endParaRPr>
          </a:p>
        </p:txBody>
      </p:sp>
      <p:sp>
        <p:nvSpPr>
          <p:cNvPr id="4" name="TextBox 18"/>
          <p:cNvSpPr txBox="1"/>
          <p:nvPr/>
        </p:nvSpPr>
        <p:spPr>
          <a:xfrm>
            <a:off x="1007011" y="2090132"/>
            <a:ext cx="3810035" cy="3376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7000"/>
              </a:lnSpc>
            </a:pPr>
            <a:r>
              <a:rPr lang="zh-CN" altLang="en-US" sz="2200" spc="-2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知识变现平台不像工具类</a:t>
            </a:r>
            <a:r>
              <a:rPr lang="en-US" altLang="zh-CN" sz="2200" spc="-2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sz="2200" spc="-2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，它不受制于时间，消费者空间大。</a:t>
            </a:r>
            <a:endParaRPr lang="en-US" altLang="zh-CN" sz="2200" spc="-2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97000"/>
              </a:lnSpc>
            </a:pPr>
            <a:endParaRPr lang="en-US" altLang="zh-CN" sz="2200" spc="-2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97000"/>
              </a:lnSpc>
            </a:pPr>
            <a:r>
              <a:rPr lang="zh-CN" altLang="en-US" sz="2200" spc="-2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在我们的应用中，预期将对热门学习经验</a:t>
            </a:r>
            <a:r>
              <a:rPr lang="en-US" altLang="zh-CN" sz="2200" spc="-2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200" spc="-2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热门资源进行收费阅读。同时开发出考前线上分享</a:t>
            </a:r>
            <a:r>
              <a:rPr lang="en-US" altLang="zh-CN" sz="2200" spc="-2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live</a:t>
            </a:r>
            <a:r>
              <a:rPr lang="zh-CN" altLang="en-US" sz="2200" spc="-2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的活动，主讲人（学霸）通过直播的方式来分享如何考到高分的经验。</a:t>
            </a:r>
            <a:endParaRPr lang="en-US" altLang="zh-CN" sz="2200" spc="-2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extBox 15"/>
          <p:cNvSpPr txBox="1"/>
          <p:nvPr/>
        </p:nvSpPr>
        <p:spPr>
          <a:xfrm>
            <a:off x="1007011" y="1407713"/>
            <a:ext cx="39274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solidFill>
                  <a:srgbClr val="232323"/>
                </a:solidFill>
                <a:ea typeface="Microsoft YaHei Regular" charset="-122"/>
              </a:rPr>
              <a:t>2017:</a:t>
            </a:r>
            <a:r>
              <a:rPr lang="zh-CN" altLang="en-US" sz="2800" dirty="0" smtClean="0">
                <a:solidFill>
                  <a:srgbClr val="232323"/>
                </a:solidFill>
                <a:ea typeface="Microsoft YaHei Regular" charset="-122"/>
              </a:rPr>
              <a:t> </a:t>
            </a:r>
            <a:r>
              <a:rPr lang="en-US" altLang="zh-CN" sz="2800" dirty="0" smtClean="0">
                <a:solidFill>
                  <a:srgbClr val="232323"/>
                </a:solidFill>
                <a:ea typeface="Microsoft YaHei Regular" charset="-122"/>
              </a:rPr>
              <a:t>	</a:t>
            </a:r>
            <a:r>
              <a:rPr lang="zh-CN" altLang="en-US" sz="2800" dirty="0" smtClean="0">
                <a:solidFill>
                  <a:srgbClr val="232323"/>
                </a:solidFill>
                <a:ea typeface="Microsoft YaHei Regular" charset="-122"/>
              </a:rPr>
              <a:t>知识变现的时代</a:t>
            </a:r>
            <a:endParaRPr lang="zh-CN" altLang="en-US" sz="2800" dirty="0">
              <a:solidFill>
                <a:srgbClr val="232323"/>
              </a:solidFill>
              <a:ea typeface="Microsoft YaHei Regular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1123299" y="1968240"/>
            <a:ext cx="370419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3767" y="1031603"/>
            <a:ext cx="6477000" cy="50165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6883" y="1552101"/>
            <a:ext cx="7243721" cy="4077099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97326" y="1552101"/>
            <a:ext cx="7104020" cy="4043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76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 23"/>
          <p:cNvSpPr/>
          <p:nvPr/>
        </p:nvSpPr>
        <p:spPr>
          <a:xfrm>
            <a:off x="5530713" y="1135667"/>
            <a:ext cx="4970596" cy="2909618"/>
          </a:xfrm>
          <a:custGeom>
            <a:avLst/>
            <a:gdLst>
              <a:gd name="connsiteX0" fmla="*/ 0 w 2928958"/>
              <a:gd name="connsiteY0" fmla="*/ 0 h 1714512"/>
              <a:gd name="connsiteX1" fmla="*/ 2928958 w 2928958"/>
              <a:gd name="connsiteY1" fmla="*/ 0 h 1714512"/>
              <a:gd name="connsiteX2" fmla="*/ 2928958 w 2928958"/>
              <a:gd name="connsiteY2" fmla="*/ 1714512 h 1714512"/>
              <a:gd name="connsiteX3" fmla="*/ 0 w 2928958"/>
              <a:gd name="connsiteY3" fmla="*/ 1714512 h 1714512"/>
              <a:gd name="connsiteX4" fmla="*/ 0 w 2928958"/>
              <a:gd name="connsiteY4" fmla="*/ 0 h 1714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28958" h="1714512">
                <a:moveTo>
                  <a:pt x="0" y="0"/>
                </a:moveTo>
                <a:lnTo>
                  <a:pt x="2928958" y="0"/>
                </a:lnTo>
                <a:lnTo>
                  <a:pt x="2928958" y="1714512"/>
                </a:lnTo>
                <a:lnTo>
                  <a:pt x="0" y="1714512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41300" dist="63500" dir="66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任意多边形 25"/>
          <p:cNvSpPr/>
          <p:nvPr/>
        </p:nvSpPr>
        <p:spPr>
          <a:xfrm>
            <a:off x="5530713" y="3253089"/>
            <a:ext cx="4970596" cy="2909618"/>
          </a:xfrm>
          <a:custGeom>
            <a:avLst/>
            <a:gdLst>
              <a:gd name="connsiteX0" fmla="*/ 0 w 2928958"/>
              <a:gd name="connsiteY0" fmla="*/ 0 h 1714512"/>
              <a:gd name="connsiteX1" fmla="*/ 2928958 w 2928958"/>
              <a:gd name="connsiteY1" fmla="*/ 0 h 1714512"/>
              <a:gd name="connsiteX2" fmla="*/ 2928958 w 2928958"/>
              <a:gd name="connsiteY2" fmla="*/ 1714512 h 1714512"/>
              <a:gd name="connsiteX3" fmla="*/ 0 w 2928958"/>
              <a:gd name="connsiteY3" fmla="*/ 1714512 h 1714512"/>
              <a:gd name="connsiteX4" fmla="*/ 0 w 2928958"/>
              <a:gd name="connsiteY4" fmla="*/ 0 h 1714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28958" h="1714512">
                <a:moveTo>
                  <a:pt x="0" y="0"/>
                </a:moveTo>
                <a:lnTo>
                  <a:pt x="2928958" y="0"/>
                </a:lnTo>
                <a:lnTo>
                  <a:pt x="2928958" y="1714512"/>
                </a:lnTo>
                <a:lnTo>
                  <a:pt x="0" y="1714512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41300" dist="63500" dir="66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任意多边形 22"/>
          <p:cNvSpPr/>
          <p:nvPr/>
        </p:nvSpPr>
        <p:spPr>
          <a:xfrm>
            <a:off x="2028822" y="1135667"/>
            <a:ext cx="4970596" cy="2909618"/>
          </a:xfrm>
          <a:custGeom>
            <a:avLst/>
            <a:gdLst>
              <a:gd name="connsiteX0" fmla="*/ 0 w 2928958"/>
              <a:gd name="connsiteY0" fmla="*/ 0 h 1714512"/>
              <a:gd name="connsiteX1" fmla="*/ 2928958 w 2928958"/>
              <a:gd name="connsiteY1" fmla="*/ 0 h 1714512"/>
              <a:gd name="connsiteX2" fmla="*/ 2928958 w 2928958"/>
              <a:gd name="connsiteY2" fmla="*/ 1714512 h 1714512"/>
              <a:gd name="connsiteX3" fmla="*/ 0 w 2928958"/>
              <a:gd name="connsiteY3" fmla="*/ 1714512 h 1714512"/>
              <a:gd name="connsiteX4" fmla="*/ 0 w 2928958"/>
              <a:gd name="connsiteY4" fmla="*/ 0 h 1714512"/>
              <a:gd name="connsiteX0" fmla="*/ 0 w 2928958"/>
              <a:gd name="connsiteY0" fmla="*/ 0 h 1714512"/>
              <a:gd name="connsiteX1" fmla="*/ 2928958 w 2928958"/>
              <a:gd name="connsiteY1" fmla="*/ 0 h 1714512"/>
              <a:gd name="connsiteX2" fmla="*/ 2928958 w 2928958"/>
              <a:gd name="connsiteY2" fmla="*/ 1714512 h 1714512"/>
              <a:gd name="connsiteX3" fmla="*/ 0 w 2928958"/>
              <a:gd name="connsiteY3" fmla="*/ 1714512 h 1714512"/>
              <a:gd name="connsiteX4" fmla="*/ 0 w 2928958"/>
              <a:gd name="connsiteY4" fmla="*/ 0 h 1714512"/>
              <a:gd name="connsiteX0" fmla="*/ 0 w 2928958"/>
              <a:gd name="connsiteY0" fmla="*/ 0 h 1714512"/>
              <a:gd name="connsiteX1" fmla="*/ 2928958 w 2928958"/>
              <a:gd name="connsiteY1" fmla="*/ 0 h 1714512"/>
              <a:gd name="connsiteX2" fmla="*/ 2928958 w 2928958"/>
              <a:gd name="connsiteY2" fmla="*/ 1714512 h 1714512"/>
              <a:gd name="connsiteX3" fmla="*/ 0 w 2928958"/>
              <a:gd name="connsiteY3" fmla="*/ 1714512 h 1714512"/>
              <a:gd name="connsiteX4" fmla="*/ 0 w 2928958"/>
              <a:gd name="connsiteY4" fmla="*/ 0 h 1714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28958" h="1714512">
                <a:moveTo>
                  <a:pt x="0" y="0"/>
                </a:moveTo>
                <a:lnTo>
                  <a:pt x="2928958" y="0"/>
                </a:lnTo>
                <a:lnTo>
                  <a:pt x="2928958" y="1714512"/>
                </a:lnTo>
                <a:lnTo>
                  <a:pt x="0" y="1714512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41300" dist="114300" dir="90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任意多边形 24"/>
          <p:cNvSpPr/>
          <p:nvPr/>
        </p:nvSpPr>
        <p:spPr>
          <a:xfrm>
            <a:off x="2028822" y="3253089"/>
            <a:ext cx="4970596" cy="2909618"/>
          </a:xfrm>
          <a:custGeom>
            <a:avLst/>
            <a:gdLst>
              <a:gd name="connsiteX0" fmla="*/ 0 w 2928958"/>
              <a:gd name="connsiteY0" fmla="*/ 0 h 1714512"/>
              <a:gd name="connsiteX1" fmla="*/ 2928958 w 2928958"/>
              <a:gd name="connsiteY1" fmla="*/ 0 h 1714512"/>
              <a:gd name="connsiteX2" fmla="*/ 2928958 w 2928958"/>
              <a:gd name="connsiteY2" fmla="*/ 1714512 h 1714512"/>
              <a:gd name="connsiteX3" fmla="*/ 0 w 2928958"/>
              <a:gd name="connsiteY3" fmla="*/ 1714512 h 1714512"/>
              <a:gd name="connsiteX4" fmla="*/ 0 w 2928958"/>
              <a:gd name="connsiteY4" fmla="*/ 0 h 1714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28958" h="1714512">
                <a:moveTo>
                  <a:pt x="0" y="0"/>
                </a:moveTo>
                <a:lnTo>
                  <a:pt x="2928958" y="0"/>
                </a:lnTo>
                <a:lnTo>
                  <a:pt x="2928958" y="1714512"/>
                </a:lnTo>
                <a:lnTo>
                  <a:pt x="0" y="1714512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41300" dist="114300" dir="90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任意多边形 28"/>
          <p:cNvSpPr/>
          <p:nvPr/>
        </p:nvSpPr>
        <p:spPr>
          <a:xfrm>
            <a:off x="5701953" y="1332070"/>
            <a:ext cx="4485660" cy="2451952"/>
          </a:xfrm>
          <a:custGeom>
            <a:avLst/>
            <a:gdLst>
              <a:gd name="connsiteX0" fmla="*/ 0 w 2928958"/>
              <a:gd name="connsiteY0" fmla="*/ 0 h 1714512"/>
              <a:gd name="connsiteX1" fmla="*/ 2928958 w 2928958"/>
              <a:gd name="connsiteY1" fmla="*/ 0 h 1714512"/>
              <a:gd name="connsiteX2" fmla="*/ 2928958 w 2928958"/>
              <a:gd name="connsiteY2" fmla="*/ 1714512 h 1714512"/>
              <a:gd name="connsiteX3" fmla="*/ 0 w 2928958"/>
              <a:gd name="connsiteY3" fmla="*/ 1714512 h 1714512"/>
              <a:gd name="connsiteX4" fmla="*/ 0 w 2928958"/>
              <a:gd name="connsiteY4" fmla="*/ 0 h 1714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28958" h="1714512">
                <a:moveTo>
                  <a:pt x="0" y="0"/>
                </a:moveTo>
                <a:lnTo>
                  <a:pt x="2928958" y="0"/>
                </a:lnTo>
                <a:lnTo>
                  <a:pt x="2928958" y="1714512"/>
                </a:lnTo>
                <a:lnTo>
                  <a:pt x="0" y="1714512"/>
                </a:lnTo>
                <a:lnTo>
                  <a:pt x="0" y="0"/>
                </a:lnTo>
                <a:close/>
              </a:path>
            </a:pathLst>
          </a:custGeom>
          <a:solidFill>
            <a:srgbClr val="6CAC00"/>
          </a:solidFill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任意多边形 29"/>
          <p:cNvSpPr/>
          <p:nvPr/>
        </p:nvSpPr>
        <p:spPr>
          <a:xfrm>
            <a:off x="5701953" y="3423860"/>
            <a:ext cx="4485660" cy="2451952"/>
          </a:xfrm>
          <a:custGeom>
            <a:avLst/>
            <a:gdLst>
              <a:gd name="connsiteX0" fmla="*/ 0 w 2928958"/>
              <a:gd name="connsiteY0" fmla="*/ 0 h 1714512"/>
              <a:gd name="connsiteX1" fmla="*/ 2928958 w 2928958"/>
              <a:gd name="connsiteY1" fmla="*/ 0 h 1714512"/>
              <a:gd name="connsiteX2" fmla="*/ 2928958 w 2928958"/>
              <a:gd name="connsiteY2" fmla="*/ 1714512 h 1714512"/>
              <a:gd name="connsiteX3" fmla="*/ 0 w 2928958"/>
              <a:gd name="connsiteY3" fmla="*/ 1714512 h 1714512"/>
              <a:gd name="connsiteX4" fmla="*/ 0 w 2928958"/>
              <a:gd name="connsiteY4" fmla="*/ 0 h 1714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28958" h="1714512">
                <a:moveTo>
                  <a:pt x="0" y="0"/>
                </a:moveTo>
                <a:lnTo>
                  <a:pt x="2928958" y="0"/>
                </a:lnTo>
                <a:lnTo>
                  <a:pt x="2928958" y="1714512"/>
                </a:lnTo>
                <a:lnTo>
                  <a:pt x="0" y="1714512"/>
                </a:lnTo>
                <a:lnTo>
                  <a:pt x="0" y="0"/>
                </a:lnTo>
                <a:close/>
              </a:path>
            </a:pathLst>
          </a:custGeom>
          <a:solidFill>
            <a:srgbClr val="352F2F"/>
          </a:solidFill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任意多边形 30"/>
          <p:cNvSpPr/>
          <p:nvPr/>
        </p:nvSpPr>
        <p:spPr>
          <a:xfrm>
            <a:off x="2200063" y="1306437"/>
            <a:ext cx="4485660" cy="2766221"/>
          </a:xfrm>
          <a:custGeom>
            <a:avLst/>
            <a:gdLst>
              <a:gd name="connsiteX0" fmla="*/ 0 w 2928958"/>
              <a:gd name="connsiteY0" fmla="*/ 0 h 1714512"/>
              <a:gd name="connsiteX1" fmla="*/ 2928958 w 2928958"/>
              <a:gd name="connsiteY1" fmla="*/ 0 h 1714512"/>
              <a:gd name="connsiteX2" fmla="*/ 2928958 w 2928958"/>
              <a:gd name="connsiteY2" fmla="*/ 1714512 h 1714512"/>
              <a:gd name="connsiteX3" fmla="*/ 0 w 2928958"/>
              <a:gd name="connsiteY3" fmla="*/ 1714512 h 1714512"/>
              <a:gd name="connsiteX4" fmla="*/ 0 w 2928958"/>
              <a:gd name="connsiteY4" fmla="*/ 0 h 1714512"/>
              <a:gd name="connsiteX0" fmla="*/ 0 w 2928958"/>
              <a:gd name="connsiteY0" fmla="*/ 0 h 1714512"/>
              <a:gd name="connsiteX1" fmla="*/ 2928958 w 2928958"/>
              <a:gd name="connsiteY1" fmla="*/ 0 h 1714512"/>
              <a:gd name="connsiteX2" fmla="*/ 2928958 w 2928958"/>
              <a:gd name="connsiteY2" fmla="*/ 1714512 h 1714512"/>
              <a:gd name="connsiteX3" fmla="*/ 0 w 2928958"/>
              <a:gd name="connsiteY3" fmla="*/ 1714512 h 1714512"/>
              <a:gd name="connsiteX4" fmla="*/ 0 w 2928958"/>
              <a:gd name="connsiteY4" fmla="*/ 0 h 1714512"/>
              <a:gd name="connsiteX0" fmla="*/ 0 w 2928958"/>
              <a:gd name="connsiteY0" fmla="*/ 0 h 1714512"/>
              <a:gd name="connsiteX1" fmla="*/ 2928958 w 2928958"/>
              <a:gd name="connsiteY1" fmla="*/ 0 h 1714512"/>
              <a:gd name="connsiteX2" fmla="*/ 2928958 w 2928958"/>
              <a:gd name="connsiteY2" fmla="*/ 1714512 h 1714512"/>
              <a:gd name="connsiteX3" fmla="*/ 0 w 2928958"/>
              <a:gd name="connsiteY3" fmla="*/ 1714512 h 1714512"/>
              <a:gd name="connsiteX4" fmla="*/ 0 w 2928958"/>
              <a:gd name="connsiteY4" fmla="*/ 0 h 1714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28958" h="1714512">
                <a:moveTo>
                  <a:pt x="0" y="0"/>
                </a:moveTo>
                <a:lnTo>
                  <a:pt x="2928958" y="0"/>
                </a:lnTo>
                <a:lnTo>
                  <a:pt x="2928958" y="1714512"/>
                </a:lnTo>
                <a:lnTo>
                  <a:pt x="0" y="1714512"/>
                </a:lnTo>
                <a:lnTo>
                  <a:pt x="0" y="0"/>
                </a:lnTo>
                <a:close/>
              </a:path>
            </a:pathLst>
          </a:custGeom>
          <a:solidFill>
            <a:srgbClr val="39A3CD"/>
          </a:solidFill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 31"/>
          <p:cNvSpPr/>
          <p:nvPr/>
        </p:nvSpPr>
        <p:spPr>
          <a:xfrm>
            <a:off x="2200063" y="3423860"/>
            <a:ext cx="4485660" cy="2451952"/>
          </a:xfrm>
          <a:custGeom>
            <a:avLst/>
            <a:gdLst>
              <a:gd name="connsiteX0" fmla="*/ 0 w 2928958"/>
              <a:gd name="connsiteY0" fmla="*/ 0 h 1714512"/>
              <a:gd name="connsiteX1" fmla="*/ 2928958 w 2928958"/>
              <a:gd name="connsiteY1" fmla="*/ 0 h 1714512"/>
              <a:gd name="connsiteX2" fmla="*/ 2928958 w 2928958"/>
              <a:gd name="connsiteY2" fmla="*/ 1714512 h 1714512"/>
              <a:gd name="connsiteX3" fmla="*/ 0 w 2928958"/>
              <a:gd name="connsiteY3" fmla="*/ 1714512 h 1714512"/>
              <a:gd name="connsiteX4" fmla="*/ 0 w 2928958"/>
              <a:gd name="connsiteY4" fmla="*/ 0 h 1714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28958" h="1714512">
                <a:moveTo>
                  <a:pt x="0" y="0"/>
                </a:moveTo>
                <a:lnTo>
                  <a:pt x="2928958" y="0"/>
                </a:lnTo>
                <a:lnTo>
                  <a:pt x="2928958" y="1714512"/>
                </a:lnTo>
                <a:lnTo>
                  <a:pt x="0" y="1714512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10" name="图表 9"/>
          <p:cNvGraphicFramePr/>
          <p:nvPr>
            <p:extLst>
              <p:ext uri="{D42A27DB-BD31-4B8C-83A1-F6EECF244321}">
                <p14:modId xmlns:p14="http://schemas.microsoft.com/office/powerpoint/2010/main" val="1704287421"/>
              </p:ext>
            </p:extLst>
          </p:nvPr>
        </p:nvGraphicFramePr>
        <p:xfrm>
          <a:off x="4228662" y="2294366"/>
          <a:ext cx="3615752" cy="25522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1" name="矩形 10"/>
          <p:cNvSpPr/>
          <p:nvPr/>
        </p:nvSpPr>
        <p:spPr>
          <a:xfrm>
            <a:off x="5032163" y="2738851"/>
            <a:ext cx="656709" cy="3758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altLang="zh-CN" b="1" dirty="0" smtClean="0">
                <a:solidFill>
                  <a:prstClr val="white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01</a:t>
            </a:r>
          </a:p>
        </p:txBody>
      </p:sp>
      <p:sp>
        <p:nvSpPr>
          <p:cNvPr id="12" name="矩形 11"/>
          <p:cNvSpPr/>
          <p:nvPr/>
        </p:nvSpPr>
        <p:spPr>
          <a:xfrm>
            <a:off x="5662587" y="2741468"/>
            <a:ext cx="656709" cy="3758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altLang="zh-CN" b="1" dirty="0" smtClean="0">
                <a:solidFill>
                  <a:prstClr val="white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02</a:t>
            </a:r>
          </a:p>
        </p:txBody>
      </p:sp>
      <p:sp>
        <p:nvSpPr>
          <p:cNvPr id="13" name="矩形 12"/>
          <p:cNvSpPr/>
          <p:nvPr/>
        </p:nvSpPr>
        <p:spPr>
          <a:xfrm>
            <a:off x="5032163" y="3322497"/>
            <a:ext cx="656709" cy="3758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altLang="zh-CN" b="1" dirty="0" smtClean="0">
                <a:solidFill>
                  <a:prstClr val="white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04</a:t>
            </a:r>
          </a:p>
        </p:txBody>
      </p:sp>
      <p:sp>
        <p:nvSpPr>
          <p:cNvPr id="14" name="矩形 13"/>
          <p:cNvSpPr/>
          <p:nvPr/>
        </p:nvSpPr>
        <p:spPr>
          <a:xfrm>
            <a:off x="5662587" y="3322497"/>
            <a:ext cx="656709" cy="3758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altLang="zh-CN" b="1" dirty="0" smtClean="0">
                <a:solidFill>
                  <a:prstClr val="white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03</a:t>
            </a:r>
          </a:p>
        </p:txBody>
      </p:sp>
      <p:sp>
        <p:nvSpPr>
          <p:cNvPr id="15" name="矩形 14"/>
          <p:cNvSpPr/>
          <p:nvPr/>
        </p:nvSpPr>
        <p:spPr>
          <a:xfrm>
            <a:off x="2178556" y="1523048"/>
            <a:ext cx="457286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600"/>
              </a:spcAft>
            </a:pPr>
            <a:r>
              <a:rPr lang="zh-CN" altLang="en-US" b="1" dirty="0">
                <a:solidFill>
                  <a:schemeClr val="bg1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与学霸进行签约合作，推广线上经验</a:t>
            </a:r>
            <a:r>
              <a:rPr lang="zh-CN" altLang="en-US" b="1" dirty="0" smtClean="0">
                <a:solidFill>
                  <a:schemeClr val="bg1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分享</a:t>
            </a:r>
            <a:r>
              <a:rPr lang="en-US" altLang="zh-CN" dirty="0" smtClean="0">
                <a:solidFill>
                  <a:schemeClr val="bg1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 </a:t>
            </a:r>
          </a:p>
          <a:p>
            <a:pPr algn="ctr"/>
            <a:r>
              <a:rPr lang="zh-CN" altLang="en-US" sz="1600" dirty="0" smtClean="0">
                <a:solidFill>
                  <a:schemeClr val="bg1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用户付费参加学霸经验分享会</a:t>
            </a:r>
            <a:endParaRPr lang="en-US" altLang="zh-CN" sz="1600" dirty="0" smtClean="0">
              <a:solidFill>
                <a:schemeClr val="bg1"/>
              </a:solidFill>
              <a:latin typeface="Arial" pitchFamily="34" charset="0"/>
              <a:ea typeface="微软雅黑" pitchFamily="34" charset="-122"/>
              <a:cs typeface="Arial" pitchFamily="34" charset="0"/>
            </a:endParaRPr>
          </a:p>
          <a:p>
            <a:pPr algn="ctr"/>
            <a:r>
              <a:rPr lang="zh-CN" altLang="en-US" sz="1600" dirty="0" smtClean="0">
                <a:solidFill>
                  <a:schemeClr val="bg1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平台收取</a:t>
            </a:r>
            <a:r>
              <a:rPr lang="en-US" altLang="zh-CN" sz="1600" dirty="0" smtClean="0">
                <a:solidFill>
                  <a:schemeClr val="bg1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10%</a:t>
            </a:r>
            <a:r>
              <a:rPr lang="zh-CN" altLang="en-US" sz="1600" dirty="0" smtClean="0">
                <a:solidFill>
                  <a:schemeClr val="bg1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服务费</a:t>
            </a:r>
            <a:endParaRPr lang="en-US" altLang="zh-CN" sz="1600" dirty="0" smtClean="0">
              <a:solidFill>
                <a:schemeClr val="bg1"/>
              </a:solidFill>
              <a:latin typeface="Arial" pitchFamily="34" charset="0"/>
              <a:ea typeface="微软雅黑" pitchFamily="34" charset="-122"/>
              <a:cs typeface="Arial" pitchFamily="34" charset="0"/>
            </a:endParaRPr>
          </a:p>
          <a:p>
            <a:pPr algn="ctr"/>
            <a:r>
              <a:rPr lang="zh-CN" altLang="en-US" sz="1600" dirty="0" smtClean="0">
                <a:solidFill>
                  <a:schemeClr val="bg1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学霸交纳保证金</a:t>
            </a:r>
            <a:endParaRPr lang="en-US" altLang="zh-CN" sz="1600" dirty="0" smtClean="0">
              <a:solidFill>
                <a:schemeClr val="bg1"/>
              </a:solidFill>
              <a:latin typeface="Arial" pitchFamily="34" charset="0"/>
              <a:ea typeface="微软雅黑" pitchFamily="34" charset="-122"/>
              <a:cs typeface="Arial" pitchFamily="34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6824281" y="1432471"/>
            <a:ext cx="3363332" cy="14003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600"/>
              </a:spcAft>
            </a:pPr>
            <a:r>
              <a:rPr lang="zh-CN" altLang="en-US" b="1" dirty="0">
                <a:solidFill>
                  <a:schemeClr val="bg1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热门资源付费下</a:t>
            </a:r>
            <a:r>
              <a:rPr lang="zh-CN" altLang="en-US" b="1" dirty="0" smtClean="0">
                <a:solidFill>
                  <a:schemeClr val="bg1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载</a:t>
            </a:r>
            <a:endParaRPr lang="en-US" altLang="zh-CN" b="1" dirty="0" smtClean="0">
              <a:solidFill>
                <a:schemeClr val="bg1"/>
              </a:solidFill>
              <a:latin typeface="Arial" pitchFamily="34" charset="0"/>
              <a:ea typeface="微软雅黑" pitchFamily="34" charset="-122"/>
              <a:cs typeface="Arial" pitchFamily="34" charset="0"/>
            </a:endParaRPr>
          </a:p>
          <a:p>
            <a:pPr algn="ctr">
              <a:spcAft>
                <a:spcPts val="600"/>
              </a:spcAft>
            </a:pPr>
            <a:r>
              <a:rPr lang="zh-CN" altLang="en-US" sz="1600" dirty="0" smtClean="0">
                <a:solidFill>
                  <a:schemeClr val="bg1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对每个资源进行评分</a:t>
            </a:r>
            <a:endParaRPr lang="en-US" altLang="zh-CN" sz="1600" dirty="0" smtClean="0">
              <a:solidFill>
                <a:schemeClr val="bg1"/>
              </a:solidFill>
              <a:latin typeface="Arial" pitchFamily="34" charset="0"/>
              <a:ea typeface="微软雅黑" pitchFamily="34" charset="-122"/>
              <a:cs typeface="Arial" pitchFamily="34" charset="0"/>
            </a:endParaRPr>
          </a:p>
          <a:p>
            <a:pPr algn="ctr">
              <a:spcAft>
                <a:spcPts val="600"/>
              </a:spcAft>
            </a:pPr>
            <a:r>
              <a:rPr lang="zh-CN" altLang="en-US" sz="1600" dirty="0" smtClean="0">
                <a:solidFill>
                  <a:schemeClr val="bg1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评分超过一定值上传者可选择申请付费下载</a:t>
            </a:r>
            <a:endParaRPr lang="en-US" altLang="zh-CN" sz="1600" dirty="0" smtClean="0">
              <a:solidFill>
                <a:schemeClr val="bg1"/>
              </a:solidFill>
              <a:latin typeface="Arial" pitchFamily="34" charset="0"/>
              <a:ea typeface="微软雅黑" pitchFamily="34" charset="-122"/>
              <a:cs typeface="Arial" pitchFamily="34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2178556" y="3666187"/>
            <a:ext cx="3807907" cy="13721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600"/>
              </a:spcAft>
            </a:pPr>
            <a:r>
              <a:rPr lang="zh-CN" altLang="en-US" sz="1600" b="1" dirty="0">
                <a:solidFill>
                  <a:schemeClr val="bg1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资源</a:t>
            </a:r>
            <a:r>
              <a:rPr lang="en-US" altLang="zh-CN" sz="1600" b="1" dirty="0">
                <a:solidFill>
                  <a:schemeClr val="bg1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/</a:t>
            </a:r>
            <a:r>
              <a:rPr lang="zh-CN" altLang="en-US" sz="1600" b="1" dirty="0">
                <a:solidFill>
                  <a:schemeClr val="bg1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问题</a:t>
            </a:r>
            <a:r>
              <a:rPr lang="zh-CN" altLang="en-US" sz="1600" b="1" dirty="0" smtClean="0">
                <a:solidFill>
                  <a:schemeClr val="bg1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悬赏</a:t>
            </a:r>
            <a:r>
              <a:rPr lang="en-US" altLang="zh-CN" sz="1600" b="1" dirty="0" smtClean="0">
                <a:solidFill>
                  <a:schemeClr val="bg1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&amp;</a:t>
            </a:r>
            <a:r>
              <a:rPr lang="zh-CN" altLang="en-US" sz="1600" b="1" dirty="0" smtClean="0">
                <a:solidFill>
                  <a:schemeClr val="bg1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打赏 </a:t>
            </a:r>
            <a:endParaRPr lang="en-US" altLang="zh-CN" sz="1600" b="1" dirty="0" smtClean="0">
              <a:solidFill>
                <a:schemeClr val="bg1"/>
              </a:solidFill>
              <a:latin typeface="Arial" pitchFamily="34" charset="0"/>
              <a:ea typeface="微软雅黑" pitchFamily="34" charset="-122"/>
              <a:cs typeface="Arial" pitchFamily="34" charset="0"/>
            </a:endParaRPr>
          </a:p>
          <a:p>
            <a:pPr algn="ctr">
              <a:spcAft>
                <a:spcPts val="600"/>
              </a:spcAft>
            </a:pPr>
            <a:r>
              <a:rPr lang="zh-CN" altLang="en-US" sz="1600" dirty="0" smtClean="0">
                <a:solidFill>
                  <a:schemeClr val="bg1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悬赏想要的资源或问题求助</a:t>
            </a:r>
            <a:endParaRPr lang="en-US" altLang="zh-CN" sz="1600" dirty="0" smtClean="0">
              <a:solidFill>
                <a:schemeClr val="bg1"/>
              </a:solidFill>
              <a:latin typeface="Arial" pitchFamily="34" charset="0"/>
              <a:ea typeface="微软雅黑" pitchFamily="34" charset="-122"/>
              <a:cs typeface="Arial" pitchFamily="34" charset="0"/>
            </a:endParaRPr>
          </a:p>
          <a:p>
            <a:pPr algn="ctr">
              <a:spcAft>
                <a:spcPts val="600"/>
              </a:spcAft>
            </a:pPr>
            <a:r>
              <a:rPr lang="zh-CN" altLang="en-US" sz="1600" dirty="0" smtClean="0">
                <a:solidFill>
                  <a:schemeClr val="bg1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给有价值的学习经验分享文章</a:t>
            </a:r>
            <a:r>
              <a:rPr lang="en-US" altLang="zh-CN" sz="1600" dirty="0" smtClean="0">
                <a:solidFill>
                  <a:schemeClr val="bg1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/</a:t>
            </a:r>
            <a:r>
              <a:rPr lang="zh-CN" altLang="en-US" sz="1600" dirty="0" smtClean="0">
                <a:solidFill>
                  <a:schemeClr val="bg1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资源进行打赏</a:t>
            </a:r>
            <a:endParaRPr lang="en-US" altLang="zh-CN" sz="1600" dirty="0" smtClean="0">
              <a:solidFill>
                <a:schemeClr val="bg1"/>
              </a:solidFill>
              <a:latin typeface="Arial" pitchFamily="34" charset="0"/>
              <a:ea typeface="微软雅黑" pitchFamily="34" charset="-122"/>
              <a:cs typeface="Arial" pitchFamily="34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6685723" y="3467898"/>
            <a:ext cx="3501890" cy="19697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600"/>
              </a:spcAft>
            </a:pPr>
            <a:r>
              <a:rPr lang="zh-CN" altLang="en-US" b="1" dirty="0" smtClean="0">
                <a:solidFill>
                  <a:schemeClr val="bg1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网络应用销售</a:t>
            </a:r>
            <a:r>
              <a:rPr lang="en-US" altLang="zh-CN" b="1" dirty="0" smtClean="0">
                <a:solidFill>
                  <a:schemeClr val="bg1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&amp;</a:t>
            </a:r>
            <a:r>
              <a:rPr lang="zh-CN" altLang="en-US" b="1" dirty="0" smtClean="0">
                <a:solidFill>
                  <a:schemeClr val="bg1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广告</a:t>
            </a:r>
            <a:endParaRPr lang="en-US" altLang="zh-CN" b="1" dirty="0" smtClean="0">
              <a:solidFill>
                <a:schemeClr val="bg1"/>
              </a:solidFill>
              <a:latin typeface="Arial" pitchFamily="34" charset="0"/>
              <a:ea typeface="微软雅黑" pitchFamily="34" charset="-122"/>
              <a:cs typeface="Arial" pitchFamily="34" charset="0"/>
            </a:endParaRPr>
          </a:p>
          <a:p>
            <a:pPr algn="ctr">
              <a:spcAft>
                <a:spcPts val="600"/>
              </a:spcAft>
            </a:pPr>
            <a:r>
              <a:rPr lang="zh-CN" altLang="en-US" sz="1600" dirty="0" smtClean="0">
                <a:solidFill>
                  <a:schemeClr val="bg1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各大应用平台上架，例如腾讯应用宝、</a:t>
            </a:r>
            <a:r>
              <a:rPr lang="en-US" altLang="zh-CN" sz="1600" dirty="0" err="1" smtClean="0">
                <a:solidFill>
                  <a:schemeClr val="bg1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appStore</a:t>
            </a:r>
            <a:r>
              <a:rPr lang="zh-CN" altLang="en-US" sz="1600" dirty="0" smtClean="0">
                <a:solidFill>
                  <a:schemeClr val="bg1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、豌豆荚等</a:t>
            </a:r>
            <a:endParaRPr lang="en-US" altLang="zh-CN" sz="1600" dirty="0" smtClean="0">
              <a:solidFill>
                <a:schemeClr val="bg1"/>
              </a:solidFill>
              <a:latin typeface="Arial" pitchFamily="34" charset="0"/>
              <a:ea typeface="微软雅黑" pitchFamily="34" charset="-122"/>
              <a:cs typeface="Arial" pitchFamily="34" charset="0"/>
            </a:endParaRPr>
          </a:p>
          <a:p>
            <a:pPr algn="ctr">
              <a:spcAft>
                <a:spcPts val="600"/>
              </a:spcAft>
            </a:pPr>
            <a:r>
              <a:rPr lang="zh-CN" altLang="en-US" sz="1600" dirty="0" smtClean="0">
                <a:solidFill>
                  <a:schemeClr val="bg1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用户流量信息销售给它应用，例如留学机构、考研机构等等</a:t>
            </a:r>
            <a:endParaRPr lang="en-US" altLang="zh-CN" sz="1600" dirty="0">
              <a:solidFill>
                <a:schemeClr val="bg1"/>
              </a:solidFill>
              <a:latin typeface="Arial" pitchFamily="34" charset="0"/>
              <a:ea typeface="微软雅黑" pitchFamily="34" charset="-122"/>
              <a:cs typeface="Arial" pitchFamily="34" charset="0"/>
            </a:endParaRPr>
          </a:p>
          <a:p>
            <a:pPr>
              <a:spcAft>
                <a:spcPts val="600"/>
              </a:spcAft>
            </a:pPr>
            <a:endParaRPr lang="en-US" altLang="zh-CN" sz="1600" dirty="0">
              <a:solidFill>
                <a:schemeClr val="bg1"/>
              </a:solidFill>
              <a:latin typeface="Arial" pitchFamily="34" charset="0"/>
              <a:ea typeface="微软雅黑" pitchFamily="34" charset="-122"/>
              <a:cs typeface="Arial" pitchFamily="3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361374" y="129671"/>
            <a:ext cx="33314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chemeClr val="bg2">
                    <a:lumMod val="25000"/>
                  </a:schemeClr>
                </a:solidFill>
                <a:ea typeface="Microsoft YaHei Regular" charset="-122"/>
              </a:rPr>
              <a:t>营销手段</a:t>
            </a:r>
            <a:endParaRPr lang="zh-CN" altLang="en-US" sz="2400" dirty="0">
              <a:solidFill>
                <a:schemeClr val="bg2">
                  <a:lumMod val="25000"/>
                </a:schemeClr>
              </a:solidFill>
              <a:ea typeface="Microsoft YaHei Regular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264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/>
          <p:cNvSpPr txBox="1"/>
          <p:nvPr/>
        </p:nvSpPr>
        <p:spPr>
          <a:xfrm>
            <a:off x="1361374" y="129671"/>
            <a:ext cx="33314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chemeClr val="bg2">
                    <a:lumMod val="25000"/>
                  </a:schemeClr>
                </a:solidFill>
                <a:ea typeface="Microsoft YaHei Regular" charset="-122"/>
              </a:rPr>
              <a:t>公关推广策略</a:t>
            </a:r>
            <a:endParaRPr lang="zh-CN" altLang="en-US" sz="2400" dirty="0">
              <a:solidFill>
                <a:schemeClr val="bg2">
                  <a:lumMod val="25000"/>
                </a:schemeClr>
              </a:solidFill>
              <a:ea typeface="Microsoft YaHei Regular" charset="-122"/>
            </a:endParaRPr>
          </a:p>
        </p:txBody>
      </p:sp>
      <p:grpSp>
        <p:nvGrpSpPr>
          <p:cNvPr id="19" name="组合 30"/>
          <p:cNvGrpSpPr/>
          <p:nvPr/>
        </p:nvGrpSpPr>
        <p:grpSpPr>
          <a:xfrm>
            <a:off x="714348" y="1142984"/>
            <a:ext cx="1857388" cy="1743208"/>
            <a:chOff x="714348" y="1214422"/>
            <a:chExt cx="2038364" cy="1913059"/>
          </a:xfrm>
        </p:grpSpPr>
        <p:sp>
          <p:nvSpPr>
            <p:cNvPr id="20" name="弦形 19"/>
            <p:cNvSpPr/>
            <p:nvPr/>
          </p:nvSpPr>
          <p:spPr>
            <a:xfrm>
              <a:off x="1362892" y="1737661"/>
              <a:ext cx="1389820" cy="1389820"/>
            </a:xfrm>
            <a:prstGeom prst="chord">
              <a:avLst>
                <a:gd name="adj1" fmla="val 16193021"/>
                <a:gd name="adj2" fmla="val 10054554"/>
              </a:avLst>
            </a:prstGeom>
            <a:solidFill>
              <a:srgbClr val="352F2F"/>
            </a:solidFill>
            <a:ln w="63500"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49000">
                    <a:schemeClr val="bg1"/>
                  </a:gs>
                  <a:gs pos="15000">
                    <a:schemeClr val="bg1">
                      <a:lumMod val="95000"/>
                    </a:schemeClr>
                  </a:gs>
                </a:gsLst>
                <a:lin ang="10800000" scaled="1"/>
                <a:tileRect/>
              </a:gradFill>
            </a:ln>
            <a:effectLst>
              <a:outerShdw blurRad="355600" dist="381000" dir="8100000" sx="101000" sy="101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0" bIns="0" rtlCol="0" anchor="b" anchorCtr="0"/>
            <a:lstStyle/>
            <a:p>
              <a:pPr algn="ctr"/>
              <a:r>
                <a:rPr lang="en-US" altLang="zh-CN" sz="4400" b="1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A</a:t>
              </a:r>
              <a:endParaRPr lang="zh-CN" altLang="en-US" sz="4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1" name="弦形 20"/>
            <p:cNvSpPr/>
            <p:nvPr/>
          </p:nvSpPr>
          <p:spPr>
            <a:xfrm>
              <a:off x="714348" y="1214422"/>
              <a:ext cx="1363309" cy="1363309"/>
            </a:xfrm>
            <a:prstGeom prst="chord">
              <a:avLst>
                <a:gd name="adj1" fmla="val 20635470"/>
                <a:gd name="adj2" fmla="val 5566868"/>
              </a:avLst>
            </a:prstGeom>
            <a:solidFill>
              <a:schemeClr val="bg1">
                <a:lumMod val="85000"/>
              </a:schemeClr>
            </a:solidFill>
            <a:ln w="50800"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6000">
                    <a:schemeClr val="bg1">
                      <a:lumMod val="95000"/>
                      <a:alpha val="38000"/>
                    </a:schemeClr>
                  </a:gs>
                  <a:gs pos="15000">
                    <a:schemeClr val="bg1">
                      <a:lumMod val="95000"/>
                    </a:schemeClr>
                  </a:gs>
                </a:gsLst>
                <a:lin ang="13500000" scaled="1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矩形 21"/>
          <p:cNvSpPr/>
          <p:nvPr/>
        </p:nvSpPr>
        <p:spPr>
          <a:xfrm>
            <a:off x="2786050" y="1785926"/>
            <a:ext cx="5429288" cy="9573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在多社交</a:t>
            </a:r>
            <a:r>
              <a:rPr lang="zh-CN" altLang="en-US" sz="2400" b="1" dirty="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平台上开展用户体验宣传</a:t>
            </a:r>
            <a:r>
              <a:rPr lang="zh-CN" altLang="en-US" sz="2400" b="1" dirty="0" smtClean="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活动</a:t>
            </a:r>
            <a:r>
              <a:rPr lang="en-US" altLang="zh-CN" sz="1300" dirty="0" smtClean="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1.</a:t>
            </a:r>
            <a:r>
              <a:rPr lang="zh-CN" altLang="en-US" sz="1300" dirty="0" smtClean="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采取在学校</a:t>
            </a:r>
            <a:r>
              <a:rPr lang="en-US" altLang="zh-CN" sz="1300" dirty="0" smtClean="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BBS</a:t>
            </a:r>
            <a:r>
              <a:rPr lang="zh-CN" altLang="en-US" sz="1300" dirty="0" smtClean="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社区（</a:t>
            </a:r>
            <a:r>
              <a:rPr lang="zh-CN" altLang="en-US" sz="1300" dirty="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例如北航未来花园）</a:t>
            </a:r>
            <a:r>
              <a:rPr lang="zh-CN" altLang="en-US" sz="1300" dirty="0" smtClean="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、常用社交</a:t>
            </a:r>
            <a:r>
              <a:rPr lang="zh-CN" altLang="en-US" sz="1300" dirty="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组织（例如微信群、</a:t>
            </a:r>
            <a:r>
              <a:rPr lang="en-US" altLang="zh-CN" sz="1300" dirty="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QQ</a:t>
            </a:r>
            <a:r>
              <a:rPr lang="zh-CN" altLang="en-US" sz="1300" dirty="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群等），让同学们体会到线上共享学习的实用性和</a:t>
            </a:r>
            <a:r>
              <a:rPr lang="zh-CN" altLang="en-US" sz="1300" dirty="0" smtClean="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趣味性</a:t>
            </a:r>
            <a:endParaRPr lang="en-US" altLang="zh-CN" sz="1300" dirty="0" smtClean="0">
              <a:solidFill>
                <a:schemeClr val="tx1"/>
              </a:solidFill>
              <a:latin typeface="Arial" pitchFamily="34" charset="0"/>
              <a:ea typeface="微软雅黑" pitchFamily="34" charset="-122"/>
              <a:cs typeface="Arial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300" dirty="0" smtClean="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2.</a:t>
            </a:r>
            <a:r>
              <a:rPr lang="zh-CN" altLang="en-US" sz="1300" dirty="0" smtClean="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 建立</a:t>
            </a:r>
            <a:r>
              <a:rPr lang="zh-CN" altLang="en-US" sz="1300" dirty="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官方微信公众号，定期发布产品的最新动态，并通过软文</a:t>
            </a:r>
            <a:r>
              <a:rPr lang="zh-CN" altLang="en-US" sz="1300" dirty="0" smtClean="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推广</a:t>
            </a:r>
          </a:p>
        </p:txBody>
      </p:sp>
      <p:grpSp>
        <p:nvGrpSpPr>
          <p:cNvPr id="23" name="组合 32"/>
          <p:cNvGrpSpPr/>
          <p:nvPr/>
        </p:nvGrpSpPr>
        <p:grpSpPr>
          <a:xfrm>
            <a:off x="6357950" y="2643182"/>
            <a:ext cx="1857388" cy="1743208"/>
            <a:chOff x="714348" y="1214422"/>
            <a:chExt cx="2038364" cy="1913059"/>
          </a:xfrm>
        </p:grpSpPr>
        <p:sp>
          <p:nvSpPr>
            <p:cNvPr id="24" name="弦形 23"/>
            <p:cNvSpPr/>
            <p:nvPr/>
          </p:nvSpPr>
          <p:spPr>
            <a:xfrm>
              <a:off x="1362892" y="1737661"/>
              <a:ext cx="1389820" cy="1389820"/>
            </a:xfrm>
            <a:prstGeom prst="chord">
              <a:avLst>
                <a:gd name="adj1" fmla="val 16193021"/>
                <a:gd name="adj2" fmla="val 10054554"/>
              </a:avLst>
            </a:prstGeom>
            <a:solidFill>
              <a:srgbClr val="6CAC00"/>
            </a:solidFill>
            <a:ln w="63500"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49000">
                    <a:schemeClr val="bg1"/>
                  </a:gs>
                  <a:gs pos="15000">
                    <a:schemeClr val="bg1">
                      <a:lumMod val="95000"/>
                    </a:schemeClr>
                  </a:gs>
                </a:gsLst>
                <a:lin ang="10800000" scaled="1"/>
                <a:tileRect/>
              </a:gradFill>
            </a:ln>
            <a:effectLst>
              <a:outerShdw blurRad="355600" dist="381000" dir="8100000" sx="101000" sy="101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0" bIns="0" rtlCol="0" anchor="b" anchorCtr="0"/>
            <a:lstStyle/>
            <a:p>
              <a:pPr algn="ctr"/>
              <a:r>
                <a:rPr lang="en-US" altLang="zh-CN" sz="4400" b="1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B</a:t>
              </a:r>
              <a:endParaRPr lang="zh-CN" altLang="en-US" sz="4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5" name="弦形 24"/>
            <p:cNvSpPr/>
            <p:nvPr/>
          </p:nvSpPr>
          <p:spPr>
            <a:xfrm>
              <a:off x="714348" y="1214422"/>
              <a:ext cx="1363309" cy="1363309"/>
            </a:xfrm>
            <a:prstGeom prst="chord">
              <a:avLst>
                <a:gd name="adj1" fmla="val 20635470"/>
                <a:gd name="adj2" fmla="val 5566868"/>
              </a:avLst>
            </a:prstGeom>
            <a:solidFill>
              <a:schemeClr val="bg1">
                <a:lumMod val="85000"/>
              </a:schemeClr>
            </a:solidFill>
            <a:ln w="50800"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6000">
                    <a:schemeClr val="bg1">
                      <a:lumMod val="95000"/>
                      <a:alpha val="38000"/>
                    </a:schemeClr>
                  </a:gs>
                  <a:gs pos="15000">
                    <a:schemeClr val="bg1">
                      <a:lumMod val="95000"/>
                    </a:schemeClr>
                  </a:gs>
                </a:gsLst>
                <a:lin ang="13500000" scaled="1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6" name="矩形 25"/>
          <p:cNvSpPr/>
          <p:nvPr/>
        </p:nvSpPr>
        <p:spPr>
          <a:xfrm>
            <a:off x="1857356" y="3314820"/>
            <a:ext cx="4857784" cy="10001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zh-CN" altLang="en-US" sz="2400" b="1" dirty="0" smtClean="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新闻报道</a:t>
            </a:r>
            <a:endParaRPr lang="en-US" altLang="zh-CN" sz="2400" b="1" dirty="0" smtClean="0">
              <a:solidFill>
                <a:schemeClr val="tx1"/>
              </a:solidFill>
              <a:latin typeface="Arial" pitchFamily="34" charset="0"/>
              <a:ea typeface="微软雅黑" pitchFamily="34" charset="-122"/>
              <a:cs typeface="Arial" pitchFamily="34" charset="0"/>
            </a:endParaRPr>
          </a:p>
          <a:p>
            <a:pPr algn="r">
              <a:lnSpc>
                <a:spcPct val="150000"/>
              </a:lnSpc>
            </a:pPr>
            <a:r>
              <a:rPr lang="zh-CN" altLang="en-US" sz="1300" dirty="0" smtClean="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通过媒体</a:t>
            </a:r>
            <a:r>
              <a:rPr lang="zh-CN" altLang="en-US" sz="1300" dirty="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曝光以提高应用</a:t>
            </a:r>
            <a:r>
              <a:rPr lang="zh-CN" altLang="en-US" sz="1300" dirty="0" smtClean="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知名度</a:t>
            </a:r>
            <a:r>
              <a:rPr lang="zh-CN" altLang="en-US" sz="1300" dirty="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，比如通过学校的一些官方公众号，例如微言航语、知心助航等公众号，</a:t>
            </a:r>
            <a:r>
              <a:rPr lang="zh-CN" altLang="en-US" sz="1300" dirty="0" smtClean="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对我们平台进行推广</a:t>
            </a:r>
            <a:endParaRPr lang="zh-CN" altLang="en-US" sz="1300" dirty="0">
              <a:solidFill>
                <a:schemeClr val="tx1"/>
              </a:solidFill>
              <a:latin typeface="Arial" pitchFamily="34" charset="0"/>
              <a:ea typeface="微软雅黑" pitchFamily="34" charset="-122"/>
              <a:cs typeface="Arial" pitchFamily="34" charset="0"/>
            </a:endParaRPr>
          </a:p>
          <a:p>
            <a:pPr algn="r"/>
            <a:endParaRPr lang="en-US" altLang="zh-CN" sz="2400" b="1" dirty="0" smtClean="0">
              <a:solidFill>
                <a:schemeClr val="tx1"/>
              </a:solidFill>
              <a:latin typeface="Arial" pitchFamily="34" charset="0"/>
              <a:ea typeface="微软雅黑" pitchFamily="34" charset="-122"/>
              <a:cs typeface="Arial" pitchFamily="34" charset="0"/>
            </a:endParaRPr>
          </a:p>
        </p:txBody>
      </p:sp>
      <p:grpSp>
        <p:nvGrpSpPr>
          <p:cNvPr id="27" name="组合 36"/>
          <p:cNvGrpSpPr/>
          <p:nvPr/>
        </p:nvGrpSpPr>
        <p:grpSpPr>
          <a:xfrm>
            <a:off x="714348" y="4214818"/>
            <a:ext cx="1857388" cy="1743208"/>
            <a:chOff x="714348" y="1214422"/>
            <a:chExt cx="2038364" cy="1913059"/>
          </a:xfrm>
        </p:grpSpPr>
        <p:sp>
          <p:nvSpPr>
            <p:cNvPr id="28" name="弦形 27"/>
            <p:cNvSpPr/>
            <p:nvPr/>
          </p:nvSpPr>
          <p:spPr>
            <a:xfrm>
              <a:off x="1362892" y="1737661"/>
              <a:ext cx="1389820" cy="1389820"/>
            </a:xfrm>
            <a:prstGeom prst="chord">
              <a:avLst>
                <a:gd name="adj1" fmla="val 16193021"/>
                <a:gd name="adj2" fmla="val 10054554"/>
              </a:avLst>
            </a:prstGeom>
            <a:solidFill>
              <a:srgbClr val="39A3CD"/>
            </a:solidFill>
            <a:ln w="63500"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49000">
                    <a:schemeClr val="bg1"/>
                  </a:gs>
                  <a:gs pos="15000">
                    <a:schemeClr val="bg1">
                      <a:lumMod val="95000"/>
                    </a:schemeClr>
                  </a:gs>
                </a:gsLst>
                <a:lin ang="10800000" scaled="1"/>
                <a:tileRect/>
              </a:gradFill>
            </a:ln>
            <a:effectLst>
              <a:outerShdw blurRad="355600" dist="381000" dir="8100000" sx="101000" sy="101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0" bIns="0" rtlCol="0" anchor="b" anchorCtr="0"/>
            <a:lstStyle/>
            <a:p>
              <a:pPr algn="ctr"/>
              <a:r>
                <a:rPr lang="en-US" altLang="zh-CN" sz="4400" b="1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C</a:t>
              </a:r>
              <a:endParaRPr lang="zh-CN" altLang="en-US" sz="4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9" name="弦形 28"/>
            <p:cNvSpPr/>
            <p:nvPr/>
          </p:nvSpPr>
          <p:spPr>
            <a:xfrm>
              <a:off x="714348" y="1214422"/>
              <a:ext cx="1363309" cy="1363309"/>
            </a:xfrm>
            <a:prstGeom prst="chord">
              <a:avLst>
                <a:gd name="adj1" fmla="val 20635470"/>
                <a:gd name="adj2" fmla="val 5566868"/>
              </a:avLst>
            </a:prstGeom>
            <a:solidFill>
              <a:schemeClr val="bg1">
                <a:lumMod val="85000"/>
              </a:schemeClr>
            </a:solidFill>
            <a:ln w="50800"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6000">
                    <a:schemeClr val="bg1">
                      <a:lumMod val="95000"/>
                      <a:alpha val="38000"/>
                    </a:schemeClr>
                  </a:gs>
                  <a:gs pos="15000">
                    <a:schemeClr val="bg1">
                      <a:lumMod val="95000"/>
                    </a:schemeClr>
                  </a:gs>
                </a:gsLst>
                <a:lin ang="13500000" scaled="1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0" name="矩形 29"/>
          <p:cNvSpPr/>
          <p:nvPr/>
        </p:nvSpPr>
        <p:spPr>
          <a:xfrm>
            <a:off x="2786050" y="4857760"/>
            <a:ext cx="4857784" cy="10001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400" b="1" dirty="0" smtClean="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线下活动</a:t>
            </a:r>
            <a:endParaRPr lang="en-US" altLang="zh-CN" sz="2400" b="1" dirty="0" smtClean="0">
              <a:solidFill>
                <a:schemeClr val="tx1"/>
              </a:solidFill>
              <a:latin typeface="Arial" pitchFamily="34" charset="0"/>
              <a:ea typeface="微软雅黑" pitchFamily="34" charset="-122"/>
              <a:cs typeface="Arial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300" dirty="0">
                <a:solidFill>
                  <a:prstClr val="black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在新生入学伊始，在新生的入学通知书的信件中推广我们的平台，让新生在入学前就可以对大学的学习有了解。同时，在新生入学报道时，技术人员亲自对新生进行使用方式的指导，让学生们切身实地的感受到共享学习方式的便利。</a:t>
            </a:r>
            <a:endParaRPr lang="zh-CN" altLang="en-US" sz="2000" dirty="0" smtClean="0">
              <a:solidFill>
                <a:schemeClr val="tx1"/>
              </a:solidFill>
              <a:latin typeface="Arial" pitchFamily="34" charset="0"/>
              <a:ea typeface="微软雅黑" pitchFamily="34" charset="-122"/>
              <a:cs typeface="Arial" pitchFamily="34" charset="0"/>
            </a:endParaRPr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6587" y="1085852"/>
            <a:ext cx="3764225" cy="2613856"/>
          </a:xfrm>
          <a:prstGeom prst="rect">
            <a:avLst/>
          </a:prstGeom>
        </p:spPr>
      </p:pic>
      <p:pic>
        <p:nvPicPr>
          <p:cNvPr id="35" name="图片 34" descr="../Collage_Fotor.jp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6587" y="3814011"/>
            <a:ext cx="3764225" cy="37642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66687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361374" y="129671"/>
            <a:ext cx="33314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chemeClr val="bg2">
                    <a:lumMod val="25000"/>
                  </a:schemeClr>
                </a:solidFill>
                <a:ea typeface="Microsoft YaHei Regular" charset="-122"/>
              </a:rPr>
              <a:t>市场营销</a:t>
            </a:r>
            <a:endParaRPr lang="zh-CN" altLang="en-US" sz="2400" dirty="0">
              <a:solidFill>
                <a:schemeClr val="bg2">
                  <a:lumMod val="25000"/>
                </a:schemeClr>
              </a:solidFill>
              <a:ea typeface="Microsoft YaHei Regular" charset="-122"/>
            </a:endParaRPr>
          </a:p>
        </p:txBody>
      </p:sp>
      <p:grpSp>
        <p:nvGrpSpPr>
          <p:cNvPr id="61" name="组合 60"/>
          <p:cNvGrpSpPr/>
          <p:nvPr/>
        </p:nvGrpSpPr>
        <p:grpSpPr>
          <a:xfrm>
            <a:off x="1112718" y="1516285"/>
            <a:ext cx="1909505" cy="2368526"/>
            <a:chOff x="1155355" y="1242164"/>
            <a:chExt cx="1909505" cy="2368526"/>
          </a:xfrm>
        </p:grpSpPr>
        <p:grpSp>
          <p:nvGrpSpPr>
            <p:cNvPr id="62" name="组合 61"/>
            <p:cNvGrpSpPr/>
            <p:nvPr/>
          </p:nvGrpSpPr>
          <p:grpSpPr>
            <a:xfrm>
              <a:off x="1155355" y="1242164"/>
              <a:ext cx="1909505" cy="2368526"/>
              <a:chOff x="1110504" y="1492274"/>
              <a:chExt cx="1909505" cy="2368526"/>
            </a:xfrm>
          </p:grpSpPr>
          <p:grpSp>
            <p:nvGrpSpPr>
              <p:cNvPr id="65" name="组合 64"/>
              <p:cNvGrpSpPr/>
              <p:nvPr/>
            </p:nvGrpSpPr>
            <p:grpSpPr>
              <a:xfrm rot="10985882">
                <a:off x="2272100" y="1492274"/>
                <a:ext cx="747909" cy="1173537"/>
                <a:chOff x="1335314" y="4786756"/>
                <a:chExt cx="1122806" cy="1761783"/>
              </a:xfrm>
            </p:grpSpPr>
            <p:grpSp>
              <p:nvGrpSpPr>
                <p:cNvPr id="67" name="组合 66"/>
                <p:cNvGrpSpPr/>
                <p:nvPr/>
              </p:nvGrpSpPr>
              <p:grpSpPr>
                <a:xfrm rot="21435440">
                  <a:off x="1441603" y="4786756"/>
                  <a:ext cx="1016517" cy="1761783"/>
                  <a:chOff x="4376258" y="4808160"/>
                  <a:chExt cx="1016517" cy="1761783"/>
                </a:xfrm>
              </p:grpSpPr>
              <p:sp>
                <p:nvSpPr>
                  <p:cNvPr id="69" name="任意多边形 68"/>
                  <p:cNvSpPr/>
                  <p:nvPr/>
                </p:nvSpPr>
                <p:spPr>
                  <a:xfrm rot="18857641">
                    <a:off x="3748178" y="5511022"/>
                    <a:ext cx="1687001" cy="430842"/>
                  </a:xfrm>
                  <a:custGeom>
                    <a:avLst/>
                    <a:gdLst>
                      <a:gd name="connsiteX0" fmla="*/ 1540473 w 1550160"/>
                      <a:gd name="connsiteY0" fmla="*/ 0 h 430842"/>
                      <a:gd name="connsiteX1" fmla="*/ 1550160 w 1550160"/>
                      <a:gd name="connsiteY1" fmla="*/ 430842 h 430842"/>
                      <a:gd name="connsiteX2" fmla="*/ 208312 w 1550160"/>
                      <a:gd name="connsiteY2" fmla="*/ 430842 h 430842"/>
                      <a:gd name="connsiteX3" fmla="*/ 0 w 1550160"/>
                      <a:gd name="connsiteY3" fmla="*/ 222530 h 430842"/>
                      <a:gd name="connsiteX4" fmla="*/ 0 w 1550160"/>
                      <a:gd name="connsiteY4" fmla="*/ 208312 h 430842"/>
                      <a:gd name="connsiteX5" fmla="*/ 208312 w 1550160"/>
                      <a:gd name="connsiteY5" fmla="*/ 0 h 430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550160" h="430842">
                        <a:moveTo>
                          <a:pt x="1540473" y="0"/>
                        </a:moveTo>
                        <a:lnTo>
                          <a:pt x="1550160" y="430842"/>
                        </a:lnTo>
                        <a:lnTo>
                          <a:pt x="208312" y="430842"/>
                        </a:lnTo>
                        <a:cubicBezTo>
                          <a:pt x="93264" y="430842"/>
                          <a:pt x="0" y="337578"/>
                          <a:pt x="0" y="222530"/>
                        </a:cubicBezTo>
                        <a:lnTo>
                          <a:pt x="0" y="208312"/>
                        </a:lnTo>
                        <a:cubicBezTo>
                          <a:pt x="0" y="93264"/>
                          <a:pt x="93264" y="0"/>
                          <a:pt x="208312" y="0"/>
                        </a:cubicBezTo>
                        <a:close/>
                      </a:path>
                    </a:pathLst>
                  </a:custGeom>
                  <a:solidFill>
                    <a:srgbClr val="093F4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>
                      <a:ea typeface="Microsoft YaHei Regular" charset="-122"/>
                    </a:endParaRPr>
                  </a:p>
                </p:txBody>
              </p:sp>
              <p:sp>
                <p:nvSpPr>
                  <p:cNvPr id="70" name="矩形 69"/>
                  <p:cNvSpPr/>
                  <p:nvPr/>
                </p:nvSpPr>
                <p:spPr>
                  <a:xfrm rot="2615405">
                    <a:off x="5160547" y="4808160"/>
                    <a:ext cx="232228" cy="434872"/>
                  </a:xfrm>
                  <a:prstGeom prst="rect">
                    <a:avLst/>
                  </a:prstGeom>
                  <a:solidFill>
                    <a:srgbClr val="093F4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>
                      <a:ea typeface="Microsoft YaHei Regular" charset="-122"/>
                    </a:endParaRPr>
                  </a:p>
                </p:txBody>
              </p:sp>
            </p:grpSp>
            <p:cxnSp>
              <p:nvCxnSpPr>
                <p:cNvPr id="68" name="直接连接符 67"/>
                <p:cNvCxnSpPr/>
                <p:nvPr/>
              </p:nvCxnSpPr>
              <p:spPr>
                <a:xfrm flipH="1">
                  <a:off x="1335314" y="5370285"/>
                  <a:ext cx="725714" cy="783772"/>
                </a:xfrm>
                <a:prstGeom prst="line">
                  <a:avLst/>
                </a:prstGeom>
                <a:ln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6" name="同心圆 65"/>
              <p:cNvSpPr/>
              <p:nvPr/>
            </p:nvSpPr>
            <p:spPr>
              <a:xfrm>
                <a:off x="1110504" y="2397820"/>
                <a:ext cx="1462980" cy="1462980"/>
              </a:xfrm>
              <a:prstGeom prst="donut">
                <a:avLst>
                  <a:gd name="adj" fmla="val 7715"/>
                </a:avLst>
              </a:prstGeom>
              <a:solidFill>
                <a:srgbClr val="093F4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  <a:ea typeface="Microsoft YaHei Regular" charset="-122"/>
                </a:endParaRPr>
              </a:p>
            </p:txBody>
          </p:sp>
        </p:grpSp>
        <p:sp>
          <p:nvSpPr>
            <p:cNvPr id="63" name="文本框 62"/>
            <p:cNvSpPr txBox="1"/>
            <p:nvPr/>
          </p:nvSpPr>
          <p:spPr>
            <a:xfrm>
              <a:off x="1320763" y="2389506"/>
              <a:ext cx="111921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dirty="0" smtClean="0">
                  <a:solidFill>
                    <a:srgbClr val="10629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1-2</a:t>
              </a:r>
              <a:r>
                <a:rPr lang="zh-CN" altLang="en-US" sz="2800" dirty="0" smtClean="0">
                  <a:solidFill>
                    <a:srgbClr val="10629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年</a:t>
              </a:r>
              <a:endParaRPr lang="zh-CN" altLang="en-US" sz="2800" dirty="0">
                <a:solidFill>
                  <a:srgbClr val="10629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4" name="文本框 63"/>
            <p:cNvSpPr txBox="1"/>
            <p:nvPr/>
          </p:nvSpPr>
          <p:spPr>
            <a:xfrm>
              <a:off x="1273104" y="2924111"/>
              <a:ext cx="134523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 smtClean="0">
                  <a:solidFill>
                    <a:srgbClr val="10629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市场进入阶段</a:t>
              </a:r>
              <a:endParaRPr lang="zh-CN" altLang="en-US" sz="1400" dirty="0">
                <a:solidFill>
                  <a:srgbClr val="10629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1" name="组合 70"/>
          <p:cNvGrpSpPr/>
          <p:nvPr/>
        </p:nvGrpSpPr>
        <p:grpSpPr>
          <a:xfrm>
            <a:off x="4118772" y="875848"/>
            <a:ext cx="2541794" cy="3008963"/>
            <a:chOff x="3743675" y="972847"/>
            <a:chExt cx="2541794" cy="3008963"/>
          </a:xfrm>
        </p:grpSpPr>
        <p:grpSp>
          <p:nvGrpSpPr>
            <p:cNvPr id="72" name="组合 71"/>
            <p:cNvGrpSpPr/>
            <p:nvPr/>
          </p:nvGrpSpPr>
          <p:grpSpPr>
            <a:xfrm>
              <a:off x="3743675" y="972847"/>
              <a:ext cx="2541794" cy="3008963"/>
              <a:chOff x="3743675" y="972847"/>
              <a:chExt cx="2541794" cy="3008963"/>
            </a:xfrm>
          </p:grpSpPr>
          <p:grpSp>
            <p:nvGrpSpPr>
              <p:cNvPr id="75" name="组合 74"/>
              <p:cNvGrpSpPr/>
              <p:nvPr/>
            </p:nvGrpSpPr>
            <p:grpSpPr>
              <a:xfrm rot="11163297">
                <a:off x="5364849" y="972847"/>
                <a:ext cx="920620" cy="1444536"/>
                <a:chOff x="1335314" y="4786756"/>
                <a:chExt cx="1122806" cy="1761783"/>
              </a:xfrm>
            </p:grpSpPr>
            <p:grpSp>
              <p:nvGrpSpPr>
                <p:cNvPr id="77" name="组合 76"/>
                <p:cNvGrpSpPr/>
                <p:nvPr/>
              </p:nvGrpSpPr>
              <p:grpSpPr>
                <a:xfrm rot="21435440">
                  <a:off x="1441601" y="4786756"/>
                  <a:ext cx="1016519" cy="1761783"/>
                  <a:chOff x="4376256" y="4808160"/>
                  <a:chExt cx="1016519" cy="1761783"/>
                </a:xfrm>
              </p:grpSpPr>
              <p:sp>
                <p:nvSpPr>
                  <p:cNvPr id="79" name="任意多边形 78"/>
                  <p:cNvSpPr/>
                  <p:nvPr/>
                </p:nvSpPr>
                <p:spPr>
                  <a:xfrm rot="18857641">
                    <a:off x="3748177" y="5511021"/>
                    <a:ext cx="1687001" cy="430843"/>
                  </a:xfrm>
                  <a:custGeom>
                    <a:avLst/>
                    <a:gdLst>
                      <a:gd name="connsiteX0" fmla="*/ 1540473 w 1550160"/>
                      <a:gd name="connsiteY0" fmla="*/ 0 h 430842"/>
                      <a:gd name="connsiteX1" fmla="*/ 1550160 w 1550160"/>
                      <a:gd name="connsiteY1" fmla="*/ 430842 h 430842"/>
                      <a:gd name="connsiteX2" fmla="*/ 208312 w 1550160"/>
                      <a:gd name="connsiteY2" fmla="*/ 430842 h 430842"/>
                      <a:gd name="connsiteX3" fmla="*/ 0 w 1550160"/>
                      <a:gd name="connsiteY3" fmla="*/ 222530 h 430842"/>
                      <a:gd name="connsiteX4" fmla="*/ 0 w 1550160"/>
                      <a:gd name="connsiteY4" fmla="*/ 208312 h 430842"/>
                      <a:gd name="connsiteX5" fmla="*/ 208312 w 1550160"/>
                      <a:gd name="connsiteY5" fmla="*/ 0 h 430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550160" h="430842">
                        <a:moveTo>
                          <a:pt x="1540473" y="0"/>
                        </a:moveTo>
                        <a:lnTo>
                          <a:pt x="1550160" y="430842"/>
                        </a:lnTo>
                        <a:lnTo>
                          <a:pt x="208312" y="430842"/>
                        </a:lnTo>
                        <a:cubicBezTo>
                          <a:pt x="93264" y="430842"/>
                          <a:pt x="0" y="337578"/>
                          <a:pt x="0" y="222530"/>
                        </a:cubicBezTo>
                        <a:lnTo>
                          <a:pt x="0" y="208312"/>
                        </a:lnTo>
                        <a:cubicBezTo>
                          <a:pt x="0" y="93264"/>
                          <a:pt x="93264" y="0"/>
                          <a:pt x="208312" y="0"/>
                        </a:cubicBezTo>
                        <a:close/>
                      </a:path>
                    </a:pathLst>
                  </a:custGeom>
                  <a:solidFill>
                    <a:srgbClr val="093F4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>
                      <a:ea typeface="Microsoft YaHei Regular" charset="-122"/>
                    </a:endParaRPr>
                  </a:p>
                </p:txBody>
              </p:sp>
              <p:sp>
                <p:nvSpPr>
                  <p:cNvPr id="80" name="矩形 79"/>
                  <p:cNvSpPr/>
                  <p:nvPr/>
                </p:nvSpPr>
                <p:spPr>
                  <a:xfrm rot="2615405">
                    <a:off x="5160547" y="4808160"/>
                    <a:ext cx="232228" cy="434872"/>
                  </a:xfrm>
                  <a:prstGeom prst="rect">
                    <a:avLst/>
                  </a:prstGeom>
                  <a:solidFill>
                    <a:srgbClr val="093F4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>
                      <a:ea typeface="Microsoft YaHei Regular" charset="-122"/>
                    </a:endParaRPr>
                  </a:p>
                </p:txBody>
              </p:sp>
            </p:grpSp>
            <p:cxnSp>
              <p:nvCxnSpPr>
                <p:cNvPr id="78" name="直接连接符 77"/>
                <p:cNvCxnSpPr/>
                <p:nvPr/>
              </p:nvCxnSpPr>
              <p:spPr>
                <a:xfrm flipH="1">
                  <a:off x="1335314" y="5370285"/>
                  <a:ext cx="725714" cy="783772"/>
                </a:xfrm>
                <a:prstGeom prst="line">
                  <a:avLst/>
                </a:prstGeom>
                <a:ln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6" name="同心圆 75"/>
              <p:cNvSpPr/>
              <p:nvPr/>
            </p:nvSpPr>
            <p:spPr>
              <a:xfrm>
                <a:off x="3743675" y="2046514"/>
                <a:ext cx="1935296" cy="1935296"/>
              </a:xfrm>
              <a:prstGeom prst="donut">
                <a:avLst>
                  <a:gd name="adj" fmla="val 7715"/>
                </a:avLst>
              </a:prstGeom>
              <a:solidFill>
                <a:srgbClr val="093F4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  <a:ea typeface="Microsoft YaHei Regular" charset="-122"/>
                </a:endParaRPr>
              </a:p>
            </p:txBody>
          </p:sp>
        </p:grpSp>
        <p:sp>
          <p:nvSpPr>
            <p:cNvPr id="73" name="文本框 72"/>
            <p:cNvSpPr txBox="1"/>
            <p:nvPr/>
          </p:nvSpPr>
          <p:spPr>
            <a:xfrm>
              <a:off x="4009719" y="2411681"/>
              <a:ext cx="138852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600" dirty="0" smtClean="0">
                  <a:solidFill>
                    <a:srgbClr val="10629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3-5</a:t>
              </a:r>
              <a:r>
                <a:rPr lang="zh-CN" altLang="en-US" sz="3600" dirty="0" smtClean="0">
                  <a:solidFill>
                    <a:srgbClr val="10629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年</a:t>
              </a:r>
              <a:endParaRPr lang="zh-CN" altLang="en-US" sz="3600" dirty="0">
                <a:solidFill>
                  <a:srgbClr val="10629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4" name="文本框 73"/>
            <p:cNvSpPr txBox="1"/>
            <p:nvPr/>
          </p:nvSpPr>
          <p:spPr>
            <a:xfrm>
              <a:off x="4043984" y="3105122"/>
              <a:ext cx="14157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 smtClean="0">
                  <a:solidFill>
                    <a:srgbClr val="10629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市场成长阶段</a:t>
              </a:r>
              <a:endParaRPr lang="zh-CN" altLang="en-US" sz="1600" dirty="0">
                <a:solidFill>
                  <a:srgbClr val="10629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81" name="组合 80"/>
          <p:cNvGrpSpPr/>
          <p:nvPr/>
        </p:nvGrpSpPr>
        <p:grpSpPr>
          <a:xfrm>
            <a:off x="7960317" y="591336"/>
            <a:ext cx="3012900" cy="3293475"/>
            <a:chOff x="6928897" y="501066"/>
            <a:chExt cx="3255021" cy="3558143"/>
          </a:xfrm>
        </p:grpSpPr>
        <p:sp>
          <p:nvSpPr>
            <p:cNvPr id="82" name="文本框 81"/>
            <p:cNvSpPr txBox="1"/>
            <p:nvPr/>
          </p:nvSpPr>
          <p:spPr>
            <a:xfrm>
              <a:off x="7169256" y="2199725"/>
              <a:ext cx="2123736" cy="7647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000" dirty="0" smtClean="0">
                  <a:solidFill>
                    <a:srgbClr val="FF89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5-10</a:t>
              </a:r>
              <a:r>
                <a:rPr lang="zh-CN" altLang="en-US" sz="4000" dirty="0" smtClean="0">
                  <a:solidFill>
                    <a:srgbClr val="FF89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年</a:t>
              </a:r>
              <a:endParaRPr lang="zh-CN" altLang="en-US" sz="4000" dirty="0">
                <a:solidFill>
                  <a:srgbClr val="FF89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3" name="文本框 82"/>
            <p:cNvSpPr txBox="1"/>
            <p:nvPr/>
          </p:nvSpPr>
          <p:spPr>
            <a:xfrm>
              <a:off x="7260876" y="3029405"/>
              <a:ext cx="1770269" cy="39901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solidFill>
                    <a:srgbClr val="FF89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长期发展目标 </a:t>
              </a:r>
            </a:p>
          </p:txBody>
        </p:sp>
        <p:grpSp>
          <p:nvGrpSpPr>
            <p:cNvPr id="84" name="组合 83"/>
            <p:cNvGrpSpPr/>
            <p:nvPr/>
          </p:nvGrpSpPr>
          <p:grpSpPr>
            <a:xfrm>
              <a:off x="6928897" y="501066"/>
              <a:ext cx="3255021" cy="3558143"/>
              <a:chOff x="6928897" y="501066"/>
              <a:chExt cx="3255021" cy="3558143"/>
            </a:xfrm>
          </p:grpSpPr>
          <p:sp>
            <p:nvSpPr>
              <p:cNvPr id="85" name="同心圆 84"/>
              <p:cNvSpPr/>
              <p:nvPr/>
            </p:nvSpPr>
            <p:spPr>
              <a:xfrm>
                <a:off x="6928897" y="1695115"/>
                <a:ext cx="2364094" cy="2364094"/>
              </a:xfrm>
              <a:prstGeom prst="donut">
                <a:avLst>
                  <a:gd name="adj" fmla="val 7715"/>
                </a:avLst>
              </a:prstGeom>
              <a:solidFill>
                <a:srgbClr val="093F4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  <a:ea typeface="Microsoft YaHei Regular" charset="-122"/>
                </a:endParaRPr>
              </a:p>
            </p:txBody>
          </p:sp>
          <p:grpSp>
            <p:nvGrpSpPr>
              <p:cNvPr id="86" name="组合 85"/>
              <p:cNvGrpSpPr/>
              <p:nvPr/>
            </p:nvGrpSpPr>
            <p:grpSpPr>
              <a:xfrm rot="11228489">
                <a:off x="9086218" y="501066"/>
                <a:ext cx="1097700" cy="1722391"/>
                <a:chOff x="1335314" y="4786756"/>
                <a:chExt cx="1122806" cy="1761783"/>
              </a:xfrm>
            </p:grpSpPr>
            <p:grpSp>
              <p:nvGrpSpPr>
                <p:cNvPr id="87" name="组合 86"/>
                <p:cNvGrpSpPr/>
                <p:nvPr/>
              </p:nvGrpSpPr>
              <p:grpSpPr>
                <a:xfrm rot="21435440">
                  <a:off x="1441603" y="4786756"/>
                  <a:ext cx="1016517" cy="1761783"/>
                  <a:chOff x="4376258" y="4808160"/>
                  <a:chExt cx="1016517" cy="1761783"/>
                </a:xfrm>
              </p:grpSpPr>
              <p:sp>
                <p:nvSpPr>
                  <p:cNvPr id="89" name="任意多边形 88"/>
                  <p:cNvSpPr/>
                  <p:nvPr/>
                </p:nvSpPr>
                <p:spPr>
                  <a:xfrm rot="18857641">
                    <a:off x="3748178" y="5511022"/>
                    <a:ext cx="1687001" cy="430842"/>
                  </a:xfrm>
                  <a:custGeom>
                    <a:avLst/>
                    <a:gdLst>
                      <a:gd name="connsiteX0" fmla="*/ 1540473 w 1550160"/>
                      <a:gd name="connsiteY0" fmla="*/ 0 h 430842"/>
                      <a:gd name="connsiteX1" fmla="*/ 1550160 w 1550160"/>
                      <a:gd name="connsiteY1" fmla="*/ 430842 h 430842"/>
                      <a:gd name="connsiteX2" fmla="*/ 208312 w 1550160"/>
                      <a:gd name="connsiteY2" fmla="*/ 430842 h 430842"/>
                      <a:gd name="connsiteX3" fmla="*/ 0 w 1550160"/>
                      <a:gd name="connsiteY3" fmla="*/ 222530 h 430842"/>
                      <a:gd name="connsiteX4" fmla="*/ 0 w 1550160"/>
                      <a:gd name="connsiteY4" fmla="*/ 208312 h 430842"/>
                      <a:gd name="connsiteX5" fmla="*/ 208312 w 1550160"/>
                      <a:gd name="connsiteY5" fmla="*/ 0 h 430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550160" h="430842">
                        <a:moveTo>
                          <a:pt x="1540473" y="0"/>
                        </a:moveTo>
                        <a:lnTo>
                          <a:pt x="1550160" y="430842"/>
                        </a:lnTo>
                        <a:lnTo>
                          <a:pt x="208312" y="430842"/>
                        </a:lnTo>
                        <a:cubicBezTo>
                          <a:pt x="93264" y="430842"/>
                          <a:pt x="0" y="337578"/>
                          <a:pt x="0" y="222530"/>
                        </a:cubicBezTo>
                        <a:lnTo>
                          <a:pt x="0" y="208312"/>
                        </a:lnTo>
                        <a:cubicBezTo>
                          <a:pt x="0" y="93264"/>
                          <a:pt x="93264" y="0"/>
                          <a:pt x="208312" y="0"/>
                        </a:cubicBezTo>
                        <a:close/>
                      </a:path>
                    </a:pathLst>
                  </a:custGeom>
                  <a:solidFill>
                    <a:srgbClr val="093F4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>
                      <a:ea typeface="Microsoft YaHei Regular" charset="-122"/>
                    </a:endParaRPr>
                  </a:p>
                </p:txBody>
              </p:sp>
              <p:sp>
                <p:nvSpPr>
                  <p:cNvPr id="90" name="矩形 89"/>
                  <p:cNvSpPr/>
                  <p:nvPr/>
                </p:nvSpPr>
                <p:spPr>
                  <a:xfrm rot="2615405">
                    <a:off x="5160547" y="4808160"/>
                    <a:ext cx="232228" cy="434872"/>
                  </a:xfrm>
                  <a:prstGeom prst="rect">
                    <a:avLst/>
                  </a:prstGeom>
                  <a:solidFill>
                    <a:srgbClr val="093F4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>
                      <a:ea typeface="Microsoft YaHei Regular" charset="-122"/>
                    </a:endParaRPr>
                  </a:p>
                </p:txBody>
              </p:sp>
            </p:grpSp>
            <p:cxnSp>
              <p:nvCxnSpPr>
                <p:cNvPr id="88" name="直接连接符 87"/>
                <p:cNvCxnSpPr/>
                <p:nvPr/>
              </p:nvCxnSpPr>
              <p:spPr>
                <a:xfrm flipH="1">
                  <a:off x="1335314" y="5370285"/>
                  <a:ext cx="725714" cy="783772"/>
                </a:xfrm>
                <a:prstGeom prst="line">
                  <a:avLst/>
                </a:prstGeom>
                <a:ln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91" name="文本框 90"/>
          <p:cNvSpPr txBox="1"/>
          <p:nvPr/>
        </p:nvSpPr>
        <p:spPr>
          <a:xfrm>
            <a:off x="860703" y="4250732"/>
            <a:ext cx="23485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Microsoft YaHei Regular" charset="-122"/>
              </a:rPr>
              <a:t>多营销渠道销售、多社交平台推广。以北航为试验点，积累经验，树立品牌形象。</a:t>
            </a:r>
            <a:endParaRPr lang="en-US" altLang="zh-CN" dirty="0" smtClean="0">
              <a:solidFill>
                <a:schemeClr val="tx1">
                  <a:lumMod val="85000"/>
                  <a:lumOff val="15000"/>
                </a:schemeClr>
              </a:solidFill>
              <a:ea typeface="Microsoft YaHei Regular" charset="-122"/>
            </a:endParaRPr>
          </a:p>
        </p:txBody>
      </p:sp>
      <p:sp>
        <p:nvSpPr>
          <p:cNvPr id="92" name="文本框 91"/>
          <p:cNvSpPr txBox="1"/>
          <p:nvPr/>
        </p:nvSpPr>
        <p:spPr>
          <a:xfrm>
            <a:off x="4063980" y="4250732"/>
            <a:ext cx="23485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ea typeface="Microsoft YaHei Regular" charset="-122"/>
              </a:rPr>
              <a:t>成立股份公司，进军全国市场，有重点地驻进其它城市的各大高校</a:t>
            </a:r>
            <a:r>
              <a:rPr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Microsoft YaHei Regular" charset="-122"/>
              </a:rPr>
              <a:t>。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ea typeface="Microsoft YaHei Regular" charset="-122"/>
            </a:endParaRPr>
          </a:p>
        </p:txBody>
      </p:sp>
      <p:sp>
        <p:nvSpPr>
          <p:cNvPr id="93" name="文本框 92"/>
          <p:cNvSpPr txBox="1"/>
          <p:nvPr/>
        </p:nvSpPr>
        <p:spPr>
          <a:xfrm>
            <a:off x="7859422" y="4250731"/>
            <a:ext cx="258474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ea typeface="Microsoft YaHei Regular" charset="-122"/>
              </a:rPr>
              <a:t>增加技术人员的数量，加快研发新的产品</a:t>
            </a:r>
            <a:r>
              <a:rPr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Microsoft YaHei Regular" charset="-122"/>
              </a:rPr>
              <a:t>，致力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ea typeface="Microsoft YaHei Regular" charset="-122"/>
              </a:rPr>
              <a:t>于开拓创新的业务、扩大受众群。比如将市场扩大至</a:t>
            </a:r>
            <a:r>
              <a:rPr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Microsoft YaHei Regular" charset="-122"/>
              </a:rPr>
              <a:t>中小学。始终以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ea typeface="Microsoft YaHei Regular" charset="-122"/>
              </a:rPr>
              <a:t>提升品牌影响力、增大市场需求、拓宽市场前景为终极</a:t>
            </a:r>
            <a:r>
              <a:rPr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Microsoft YaHei Regular" charset="-122"/>
              </a:rPr>
              <a:t>目标。</a:t>
            </a:r>
            <a:endParaRPr lang="zh-CN" altLang="en-US" dirty="0">
              <a:ea typeface="Microsoft YaHei Regular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86063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3"/>
          <p:cNvSpPr/>
          <p:nvPr/>
        </p:nvSpPr>
        <p:spPr>
          <a:xfrm>
            <a:off x="2076450" y="2609850"/>
            <a:ext cx="8382000" cy="1771650"/>
          </a:xfrm>
          <a:custGeom>
            <a:avLst/>
            <a:gdLst>
              <a:gd name="connsiteX0" fmla="*/ 0 w 8153400"/>
              <a:gd name="connsiteY0" fmla="*/ 0 h 1428750"/>
              <a:gd name="connsiteX1" fmla="*/ 8153400 w 8153400"/>
              <a:gd name="connsiteY1" fmla="*/ 0 h 1428750"/>
              <a:gd name="connsiteX2" fmla="*/ 8153400 w 8153400"/>
              <a:gd name="connsiteY2" fmla="*/ 1428750 h 1428750"/>
              <a:gd name="connsiteX3" fmla="*/ 0 w 8153400"/>
              <a:gd name="connsiteY3" fmla="*/ 1428750 h 1428750"/>
              <a:gd name="connsiteX4" fmla="*/ 0 w 8153400"/>
              <a:gd name="connsiteY4" fmla="*/ 0 h 1428750"/>
              <a:gd name="connsiteX0" fmla="*/ 0 w 8382000"/>
              <a:gd name="connsiteY0" fmla="*/ 0 h 1771650"/>
              <a:gd name="connsiteX1" fmla="*/ 8153400 w 8382000"/>
              <a:gd name="connsiteY1" fmla="*/ 0 h 1771650"/>
              <a:gd name="connsiteX2" fmla="*/ 8382000 w 8382000"/>
              <a:gd name="connsiteY2" fmla="*/ 1771650 h 1771650"/>
              <a:gd name="connsiteX3" fmla="*/ 0 w 8382000"/>
              <a:gd name="connsiteY3" fmla="*/ 1428750 h 1771650"/>
              <a:gd name="connsiteX4" fmla="*/ 0 w 8382000"/>
              <a:gd name="connsiteY4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82000" h="1771650">
                <a:moveTo>
                  <a:pt x="0" y="0"/>
                </a:moveTo>
                <a:lnTo>
                  <a:pt x="8153400" y="0"/>
                </a:lnTo>
                <a:lnTo>
                  <a:pt x="8382000" y="1771650"/>
                </a:lnTo>
                <a:lnTo>
                  <a:pt x="0" y="1428750"/>
                </a:lnTo>
                <a:lnTo>
                  <a:pt x="0" y="0"/>
                </a:lnTo>
                <a:close/>
              </a:path>
            </a:pathLst>
          </a:custGeom>
          <a:solidFill>
            <a:srgbClr val="113A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ea typeface="Microsoft YaHei Regular" charset="-122"/>
            </a:endParaRPr>
          </a:p>
        </p:txBody>
      </p:sp>
      <p:sp>
        <p:nvSpPr>
          <p:cNvPr id="4" name="椭圆 3"/>
          <p:cNvSpPr/>
          <p:nvPr/>
        </p:nvSpPr>
        <p:spPr>
          <a:xfrm>
            <a:off x="5372099" y="1485900"/>
            <a:ext cx="1562100" cy="1562100"/>
          </a:xfrm>
          <a:prstGeom prst="ellipse">
            <a:avLst/>
          </a:prstGeom>
          <a:solidFill>
            <a:schemeClr val="accent1"/>
          </a:solidFill>
          <a:ln w="571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6600" dirty="0" smtClean="0">
                <a:solidFill>
                  <a:schemeClr val="bg2"/>
                </a:solidFill>
                <a:ea typeface="Microsoft YaHei Regular" charset="-122"/>
              </a:rPr>
              <a:t>5</a:t>
            </a:r>
            <a:endParaRPr lang="zh-CN" altLang="en-US" sz="6600" dirty="0">
              <a:solidFill>
                <a:schemeClr val="bg2"/>
              </a:solidFill>
              <a:ea typeface="Microsoft YaHei Regular" charset="-122"/>
            </a:endParaRPr>
          </a:p>
        </p:txBody>
      </p:sp>
      <p:sp>
        <p:nvSpPr>
          <p:cNvPr id="5" name="Copyright Notice"/>
          <p:cNvSpPr>
            <a:spLocks/>
          </p:cNvSpPr>
          <p:nvPr/>
        </p:nvSpPr>
        <p:spPr bwMode="auto">
          <a:xfrm>
            <a:off x="4695463" y="3257550"/>
            <a:ext cx="2915395" cy="619431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 cap="flat" cmpd="sng" algn="ctr">
                <a:solidFill>
                  <a:srgbClr val="FFFFFF"/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32400" rIns="72000" bIns="32400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3600" b="1" cap="small" dirty="0" smtClean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预期发展蓝图</a:t>
            </a:r>
            <a:endParaRPr lang="en-US" sz="3600" b="1" cap="small" dirty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26377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361374" y="129671"/>
            <a:ext cx="33314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chemeClr val="bg2">
                    <a:lumMod val="25000"/>
                  </a:schemeClr>
                </a:solidFill>
              </a:rPr>
              <a:t>未来规划</a:t>
            </a:r>
            <a:endParaRPr lang="en-US" altLang="zh-CN" sz="2400" b="1" dirty="0" smtClean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5" name="任意多边形 27"/>
          <p:cNvSpPr/>
          <p:nvPr/>
        </p:nvSpPr>
        <p:spPr>
          <a:xfrm flipV="1">
            <a:off x="221711" y="2995745"/>
            <a:ext cx="10446542" cy="1345892"/>
          </a:xfrm>
          <a:custGeom>
            <a:avLst/>
            <a:gdLst>
              <a:gd name="connsiteX0" fmla="*/ 0 w 10087428"/>
              <a:gd name="connsiteY0" fmla="*/ 0 h 1828800"/>
              <a:gd name="connsiteX1" fmla="*/ 4296228 w 10087428"/>
              <a:gd name="connsiteY1" fmla="*/ 0 h 1828800"/>
              <a:gd name="connsiteX2" fmla="*/ 4978400 w 10087428"/>
              <a:gd name="connsiteY2" fmla="*/ 1828800 h 1828800"/>
              <a:gd name="connsiteX3" fmla="*/ 10087428 w 10087428"/>
              <a:gd name="connsiteY3" fmla="*/ 1828800 h 1828800"/>
              <a:gd name="connsiteX0" fmla="*/ 0 w 10087428"/>
              <a:gd name="connsiteY0" fmla="*/ 0 h 1828800"/>
              <a:gd name="connsiteX1" fmla="*/ 4486301 w 10087428"/>
              <a:gd name="connsiteY1" fmla="*/ 0 h 1828800"/>
              <a:gd name="connsiteX2" fmla="*/ 4978400 w 10087428"/>
              <a:gd name="connsiteY2" fmla="*/ 1828800 h 1828800"/>
              <a:gd name="connsiteX3" fmla="*/ 10087428 w 10087428"/>
              <a:gd name="connsiteY3" fmla="*/ 182880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87428" h="1828800">
                <a:moveTo>
                  <a:pt x="0" y="0"/>
                </a:moveTo>
                <a:lnTo>
                  <a:pt x="4486301" y="0"/>
                </a:lnTo>
                <a:lnTo>
                  <a:pt x="4978400" y="1828800"/>
                </a:lnTo>
                <a:lnTo>
                  <a:pt x="10087428" y="1828800"/>
                </a:lnTo>
              </a:path>
            </a:pathLst>
          </a:cu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870854">
              <a:defRPr/>
            </a:pPr>
            <a:endParaRPr lang="zh-CN" altLang="en-US" sz="1715"/>
          </a:p>
        </p:txBody>
      </p:sp>
      <p:grpSp>
        <p:nvGrpSpPr>
          <p:cNvPr id="36" name="组合 53"/>
          <p:cNvGrpSpPr>
            <a:grpSpLocks/>
          </p:cNvGrpSpPr>
          <p:nvPr/>
        </p:nvGrpSpPr>
        <p:grpSpPr bwMode="auto">
          <a:xfrm>
            <a:off x="3489658" y="4048262"/>
            <a:ext cx="586748" cy="586748"/>
            <a:chOff x="990600" y="2613025"/>
            <a:chExt cx="692150" cy="692150"/>
          </a:xfrm>
        </p:grpSpPr>
        <p:sp>
          <p:nvSpPr>
            <p:cNvPr id="37" name="椭圆 36"/>
            <p:cNvSpPr/>
            <p:nvPr/>
          </p:nvSpPr>
          <p:spPr>
            <a:xfrm>
              <a:off x="990600" y="2613025"/>
              <a:ext cx="692150" cy="692150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870854">
                <a:defRPr/>
              </a:pPr>
              <a:endParaRPr lang="zh-CN" altLang="en-US" sz="1715">
                <a:latin typeface="Impact" pitchFamily="34" charset="0"/>
              </a:endParaRPr>
            </a:p>
          </p:txBody>
        </p:sp>
        <p:sp>
          <p:nvSpPr>
            <p:cNvPr id="38" name="椭圆 37"/>
            <p:cNvSpPr/>
            <p:nvPr/>
          </p:nvSpPr>
          <p:spPr>
            <a:xfrm>
              <a:off x="1067308" y="2689732"/>
              <a:ext cx="538735" cy="538735"/>
            </a:xfrm>
            <a:prstGeom prst="ellipse">
              <a:avLst/>
            </a:prstGeom>
            <a:solidFill>
              <a:srgbClr val="00B0F0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870854">
                <a:defRPr/>
              </a:pPr>
              <a:r>
                <a:rPr lang="en-US" altLang="zh-CN" sz="1715" dirty="0">
                  <a:latin typeface="Impact" pitchFamily="34" charset="0"/>
                </a:rPr>
                <a:t>2</a:t>
              </a:r>
              <a:endParaRPr lang="zh-CN" altLang="en-US" sz="1715" dirty="0">
                <a:latin typeface="Impact" pitchFamily="34" charset="0"/>
              </a:endParaRPr>
            </a:p>
          </p:txBody>
        </p:sp>
      </p:grpSp>
      <p:grpSp>
        <p:nvGrpSpPr>
          <p:cNvPr id="39" name="组合 52"/>
          <p:cNvGrpSpPr>
            <a:grpSpLocks/>
          </p:cNvGrpSpPr>
          <p:nvPr/>
        </p:nvGrpSpPr>
        <p:grpSpPr bwMode="auto">
          <a:xfrm>
            <a:off x="1815610" y="4049774"/>
            <a:ext cx="585236" cy="585237"/>
            <a:chOff x="2925763" y="2613025"/>
            <a:chExt cx="692150" cy="692150"/>
          </a:xfrm>
        </p:grpSpPr>
        <p:sp>
          <p:nvSpPr>
            <p:cNvPr id="40" name="椭圆 39"/>
            <p:cNvSpPr/>
            <p:nvPr/>
          </p:nvSpPr>
          <p:spPr>
            <a:xfrm>
              <a:off x="2925763" y="2613025"/>
              <a:ext cx="692150" cy="692150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870854">
                <a:defRPr/>
              </a:pPr>
              <a:endParaRPr lang="zh-CN" altLang="en-US" sz="1715">
                <a:latin typeface="Impact" pitchFamily="34" charset="0"/>
              </a:endParaRPr>
            </a:p>
          </p:txBody>
        </p:sp>
        <p:sp>
          <p:nvSpPr>
            <p:cNvPr id="41" name="椭圆 40"/>
            <p:cNvSpPr/>
            <p:nvPr/>
          </p:nvSpPr>
          <p:spPr>
            <a:xfrm>
              <a:off x="3002668" y="2689931"/>
              <a:ext cx="538340" cy="538338"/>
            </a:xfrm>
            <a:prstGeom prst="ellipse">
              <a:avLst/>
            </a:prstGeom>
            <a:solidFill>
              <a:srgbClr val="00B0F0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870854">
                <a:defRPr/>
              </a:pPr>
              <a:r>
                <a:rPr lang="en-US" altLang="zh-CN" sz="1715" dirty="0">
                  <a:latin typeface="Impact" pitchFamily="34" charset="0"/>
                </a:rPr>
                <a:t>1</a:t>
              </a:r>
              <a:endParaRPr lang="zh-CN" altLang="en-US" sz="1715" dirty="0">
                <a:latin typeface="Impact" pitchFamily="34" charset="0"/>
              </a:endParaRPr>
            </a:p>
          </p:txBody>
        </p:sp>
      </p:grpSp>
      <p:grpSp>
        <p:nvGrpSpPr>
          <p:cNvPr id="42" name="组合 54"/>
          <p:cNvGrpSpPr>
            <a:grpSpLocks/>
          </p:cNvGrpSpPr>
          <p:nvPr/>
        </p:nvGrpSpPr>
        <p:grpSpPr bwMode="auto">
          <a:xfrm>
            <a:off x="5996949" y="2702370"/>
            <a:ext cx="586748" cy="586748"/>
            <a:chOff x="6770688" y="4427538"/>
            <a:chExt cx="692150" cy="692150"/>
          </a:xfrm>
        </p:grpSpPr>
        <p:sp>
          <p:nvSpPr>
            <p:cNvPr id="43" name="椭圆 42"/>
            <p:cNvSpPr/>
            <p:nvPr/>
          </p:nvSpPr>
          <p:spPr>
            <a:xfrm>
              <a:off x="6770688" y="4427538"/>
              <a:ext cx="692150" cy="692150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870854">
                <a:defRPr/>
              </a:pPr>
              <a:endParaRPr lang="zh-CN" altLang="en-US" sz="1715">
                <a:latin typeface="Impact" pitchFamily="34" charset="0"/>
              </a:endParaRPr>
            </a:p>
          </p:txBody>
        </p:sp>
        <p:sp>
          <p:nvSpPr>
            <p:cNvPr id="44" name="椭圆 43"/>
            <p:cNvSpPr/>
            <p:nvPr/>
          </p:nvSpPr>
          <p:spPr>
            <a:xfrm>
              <a:off x="6845611" y="4504245"/>
              <a:ext cx="538735" cy="538735"/>
            </a:xfrm>
            <a:prstGeom prst="ellipse">
              <a:avLst/>
            </a:prstGeom>
            <a:solidFill>
              <a:srgbClr val="00B0F0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870854">
                <a:defRPr/>
              </a:pPr>
              <a:r>
                <a:rPr lang="en-US" altLang="zh-CN" sz="1715" dirty="0">
                  <a:latin typeface="Impact" pitchFamily="34" charset="0"/>
                </a:rPr>
                <a:t>3</a:t>
              </a:r>
              <a:endParaRPr lang="zh-CN" altLang="en-US" sz="1715" dirty="0">
                <a:latin typeface="Impact" pitchFamily="34" charset="0"/>
              </a:endParaRPr>
            </a:p>
          </p:txBody>
        </p:sp>
      </p:grpSp>
      <p:grpSp>
        <p:nvGrpSpPr>
          <p:cNvPr id="45" name="组合 55"/>
          <p:cNvGrpSpPr>
            <a:grpSpLocks/>
          </p:cNvGrpSpPr>
          <p:nvPr/>
        </p:nvGrpSpPr>
        <p:grpSpPr bwMode="auto">
          <a:xfrm>
            <a:off x="7639239" y="2702370"/>
            <a:ext cx="586748" cy="586748"/>
            <a:chOff x="8578850" y="4427538"/>
            <a:chExt cx="692150" cy="692150"/>
          </a:xfrm>
        </p:grpSpPr>
        <p:sp>
          <p:nvSpPr>
            <p:cNvPr id="46" name="椭圆 45"/>
            <p:cNvSpPr/>
            <p:nvPr/>
          </p:nvSpPr>
          <p:spPr>
            <a:xfrm>
              <a:off x="8578850" y="4427538"/>
              <a:ext cx="692150" cy="692150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870854">
                <a:defRPr/>
              </a:pPr>
              <a:endParaRPr lang="zh-CN" altLang="en-US" sz="1715">
                <a:latin typeface="Impact" pitchFamily="34" charset="0"/>
              </a:endParaRPr>
            </a:p>
          </p:txBody>
        </p:sp>
        <p:sp>
          <p:nvSpPr>
            <p:cNvPr id="47" name="椭圆 46"/>
            <p:cNvSpPr/>
            <p:nvPr/>
          </p:nvSpPr>
          <p:spPr>
            <a:xfrm>
              <a:off x="8651990" y="4504245"/>
              <a:ext cx="540519" cy="538735"/>
            </a:xfrm>
            <a:prstGeom prst="ellipse">
              <a:avLst/>
            </a:prstGeom>
            <a:solidFill>
              <a:srgbClr val="00B0F0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870854">
                <a:defRPr/>
              </a:pPr>
              <a:r>
                <a:rPr lang="en-US" altLang="zh-CN" sz="1715" dirty="0">
                  <a:latin typeface="Impact" pitchFamily="34" charset="0"/>
                </a:rPr>
                <a:t>4</a:t>
              </a:r>
              <a:endParaRPr lang="zh-CN" altLang="en-US" sz="1715" dirty="0">
                <a:latin typeface="Impact" pitchFamily="34" charset="0"/>
              </a:endParaRPr>
            </a:p>
          </p:txBody>
        </p:sp>
      </p:grpSp>
      <p:sp>
        <p:nvSpPr>
          <p:cNvPr id="48" name="矩形 15"/>
          <p:cNvSpPr>
            <a:spLocks noChangeArrowheads="1"/>
          </p:cNvSpPr>
          <p:nvPr/>
        </p:nvSpPr>
        <p:spPr bwMode="auto">
          <a:xfrm>
            <a:off x="3268871" y="2930284"/>
            <a:ext cx="1485018" cy="1050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027113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027113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027113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027113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lvl="0">
              <a:lnSpc>
                <a:spcPct val="150000"/>
              </a:lnSpc>
              <a:buFont typeface="Arial" charset="0"/>
              <a:buChar char="•"/>
              <a:defRPr/>
            </a:pPr>
            <a:r>
              <a:rPr lang="zh-CN" altLang="en-US" sz="144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市场推广</a:t>
            </a:r>
            <a:endParaRPr lang="en-US" altLang="zh-CN" sz="144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lnSpc>
                <a:spcPct val="150000"/>
              </a:lnSpc>
              <a:buFont typeface="Arial" charset="0"/>
              <a:buChar char="•"/>
              <a:defRPr/>
            </a:pPr>
            <a:r>
              <a:rPr lang="zh-CN" altLang="en-US" sz="144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组织结构成型</a:t>
            </a:r>
            <a:endParaRPr lang="en-US" altLang="zh-CN" sz="144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0" name="直接连接符 48"/>
          <p:cNvCxnSpPr/>
          <p:nvPr/>
        </p:nvCxnSpPr>
        <p:spPr>
          <a:xfrm>
            <a:off x="3119160" y="2289529"/>
            <a:ext cx="0" cy="19054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矩形 15"/>
          <p:cNvSpPr>
            <a:spLocks noChangeArrowheads="1"/>
          </p:cNvSpPr>
          <p:nvPr/>
        </p:nvSpPr>
        <p:spPr bwMode="auto">
          <a:xfrm>
            <a:off x="1273947" y="2885389"/>
            <a:ext cx="1757786" cy="10895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027113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027113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027113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027113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44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核心功能开发</a:t>
            </a:r>
            <a:endParaRPr lang="en-US" altLang="zh-CN" sz="144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44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进一步壮大团队</a:t>
            </a:r>
            <a:endParaRPr lang="en-US" altLang="zh-CN" sz="144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44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团队制度完善</a:t>
            </a:r>
            <a:endParaRPr lang="en-US" altLang="zh-CN" sz="144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2" name="直接连接符 50"/>
          <p:cNvCxnSpPr/>
          <p:nvPr/>
        </p:nvCxnSpPr>
        <p:spPr>
          <a:xfrm>
            <a:off x="7435088" y="3304241"/>
            <a:ext cx="0" cy="19054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矩形 15"/>
          <p:cNvSpPr>
            <a:spLocks noChangeArrowheads="1"/>
          </p:cNvSpPr>
          <p:nvPr/>
        </p:nvSpPr>
        <p:spPr bwMode="auto">
          <a:xfrm>
            <a:off x="7438113" y="3419172"/>
            <a:ext cx="1569703" cy="2047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027113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027113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027113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027113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44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成立众学科技有限公司</a:t>
            </a:r>
            <a:endParaRPr lang="en-US" altLang="zh-CN" sz="144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44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将业务推广至其它地区的高校，增大用户群的范围</a:t>
            </a:r>
            <a:endParaRPr lang="en-US" altLang="zh-CN" sz="144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4" name="矩形 15"/>
          <p:cNvSpPr>
            <a:spLocks noChangeArrowheads="1"/>
          </p:cNvSpPr>
          <p:nvPr/>
        </p:nvSpPr>
        <p:spPr bwMode="auto">
          <a:xfrm>
            <a:off x="5815480" y="3419172"/>
            <a:ext cx="1542483" cy="2047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027113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027113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027113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027113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44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产品迭代</a:t>
            </a:r>
            <a:endParaRPr lang="en-US" altLang="zh-CN" sz="144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44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拓展业务线</a:t>
            </a:r>
            <a:endParaRPr lang="en-US" altLang="zh-CN" sz="144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44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持续创新</a:t>
            </a:r>
            <a:endParaRPr lang="en-US" altLang="zh-CN" sz="144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44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积累资本与经验</a:t>
            </a:r>
            <a:endParaRPr lang="en-US" altLang="zh-CN" sz="144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zh-CN" altLang="en-US" sz="144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5" name="组合 40"/>
          <p:cNvGrpSpPr>
            <a:grpSpLocks/>
          </p:cNvGrpSpPr>
          <p:nvPr/>
        </p:nvGrpSpPr>
        <p:grpSpPr bwMode="auto">
          <a:xfrm>
            <a:off x="9140892" y="2702370"/>
            <a:ext cx="586748" cy="586748"/>
            <a:chOff x="8578850" y="4427538"/>
            <a:chExt cx="692150" cy="692150"/>
          </a:xfrm>
        </p:grpSpPr>
        <p:sp>
          <p:nvSpPr>
            <p:cNvPr id="56" name="椭圆 55"/>
            <p:cNvSpPr/>
            <p:nvPr/>
          </p:nvSpPr>
          <p:spPr>
            <a:xfrm>
              <a:off x="8578850" y="4427538"/>
              <a:ext cx="692150" cy="692150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870854">
                <a:defRPr/>
              </a:pPr>
              <a:endParaRPr lang="zh-CN" altLang="en-US" sz="1715">
                <a:latin typeface="Impact" pitchFamily="34" charset="0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8651989" y="4504245"/>
              <a:ext cx="540520" cy="538735"/>
            </a:xfrm>
            <a:prstGeom prst="ellipse">
              <a:avLst/>
            </a:prstGeom>
            <a:solidFill>
              <a:srgbClr val="00B0F0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870854">
                <a:defRPr/>
              </a:pPr>
              <a:r>
                <a:rPr lang="en-US" altLang="zh-CN" sz="1715" dirty="0">
                  <a:latin typeface="Impact" pitchFamily="34" charset="0"/>
                </a:rPr>
                <a:t>5</a:t>
              </a:r>
              <a:endParaRPr lang="zh-CN" altLang="en-US" sz="1715" dirty="0">
                <a:latin typeface="Impact" pitchFamily="34" charset="0"/>
              </a:endParaRPr>
            </a:p>
          </p:txBody>
        </p:sp>
      </p:grpSp>
      <p:cxnSp>
        <p:nvCxnSpPr>
          <p:cNvPr id="58" name="直接连接符 43"/>
          <p:cNvCxnSpPr/>
          <p:nvPr/>
        </p:nvCxnSpPr>
        <p:spPr>
          <a:xfrm>
            <a:off x="9110647" y="3304241"/>
            <a:ext cx="0" cy="19054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矩形 15"/>
          <p:cNvSpPr>
            <a:spLocks noChangeArrowheads="1"/>
          </p:cNvSpPr>
          <p:nvPr/>
        </p:nvSpPr>
        <p:spPr bwMode="auto">
          <a:xfrm>
            <a:off x="9140893" y="3419172"/>
            <a:ext cx="1382186" cy="2047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027113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027113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027113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027113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44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向中小学扩展业务，快速占领市场。</a:t>
            </a:r>
            <a:endParaRPr lang="en-US" altLang="zh-CN" sz="144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44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与其它大公司合作</a:t>
            </a:r>
            <a:endParaRPr lang="en-US" altLang="zh-CN" sz="144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44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形成格局</a:t>
            </a:r>
            <a:endParaRPr lang="en-US" altLang="zh-CN" sz="144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62723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000"/>
                            </p:stCondLst>
                            <p:childTnLst>
                              <p:par>
                                <p:cTn id="5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51" grpId="0"/>
      <p:bldP spid="53" grpId="0"/>
      <p:bldP spid="54" grpId="0"/>
      <p:bldP spid="5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361374" y="129671"/>
            <a:ext cx="33314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chemeClr val="bg2">
                    <a:lumMod val="25000"/>
                  </a:schemeClr>
                </a:solidFill>
                <a:ea typeface="Microsoft YaHei Regular" charset="-122"/>
              </a:rPr>
              <a:t>财务分析</a:t>
            </a:r>
            <a:endParaRPr lang="en-US" altLang="zh-CN" sz="2400" dirty="0" smtClean="0">
              <a:solidFill>
                <a:schemeClr val="bg2">
                  <a:lumMod val="25000"/>
                </a:schemeClr>
              </a:solidFill>
              <a:ea typeface="Microsoft YaHei Regular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842674" y="833580"/>
            <a:ext cx="3850158" cy="40504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defTabSz="870854">
              <a:defRPr/>
            </a:pPr>
            <a:r>
              <a:rPr lang="zh-CN" altLang="en-US" sz="2032" dirty="0">
                <a:latin typeface="微软雅黑" pitchFamily="34" charset="-122"/>
                <a:ea typeface="微软雅黑" pitchFamily="34" charset="-122"/>
              </a:rPr>
              <a:t>五年期利润预估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392" y="1480871"/>
            <a:ext cx="4655339" cy="4224528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7213602" y="833580"/>
            <a:ext cx="3403600" cy="6820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870854">
              <a:defRPr/>
            </a:pPr>
            <a:r>
              <a:rPr lang="zh-CN" altLang="en-US" sz="2032" dirty="0">
                <a:latin typeface="微软雅黑" pitchFamily="34" charset="-122"/>
                <a:ea typeface="微软雅黑" pitchFamily="34" charset="-122"/>
              </a:rPr>
              <a:t>经营活动现金流量预估</a:t>
            </a:r>
            <a:endParaRPr lang="en-US" altLang="zh-CN" sz="2032" dirty="0">
              <a:latin typeface="微软雅黑" pitchFamily="34" charset="-122"/>
              <a:ea typeface="微软雅黑" pitchFamily="34" charset="-122"/>
            </a:endParaRPr>
          </a:p>
          <a:p>
            <a:endParaRPr kumimoji="1"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4746" y="2050630"/>
            <a:ext cx="5159925" cy="3101444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729413" y="6015038"/>
            <a:ext cx="47852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dirty="0" smtClean="0"/>
              <a:t>现金</a:t>
            </a:r>
            <a:r>
              <a:rPr lang="zh-CN" altLang="zh-CN" dirty="0"/>
              <a:t>流量平稳增长，第</a:t>
            </a:r>
            <a:r>
              <a:rPr lang="en-US" altLang="zh-CN" dirty="0"/>
              <a:t>5</a:t>
            </a:r>
            <a:r>
              <a:rPr lang="zh-CN" altLang="zh-CN" dirty="0"/>
              <a:t>年累计税后净现金流量</a:t>
            </a:r>
            <a:r>
              <a:rPr lang="zh-CN" altLang="zh-CN" dirty="0" smtClean="0"/>
              <a:t>为</a:t>
            </a:r>
            <a:r>
              <a:rPr lang="en-US" altLang="zh-CN" dirty="0" smtClean="0"/>
              <a:t>289</a:t>
            </a:r>
            <a:r>
              <a:rPr lang="zh-CN" altLang="zh-CN" dirty="0" smtClean="0"/>
              <a:t>万</a:t>
            </a:r>
            <a:r>
              <a:rPr lang="zh-CN" altLang="zh-CN" dirty="0"/>
              <a:t>余</a:t>
            </a:r>
            <a:r>
              <a:rPr lang="zh-CN" altLang="zh-CN" dirty="0" smtClean="0"/>
              <a:t>元</a:t>
            </a:r>
            <a:endParaRPr lang="zh-CN" altLang="zh-CN" dirty="0"/>
          </a:p>
        </p:txBody>
      </p:sp>
      <p:sp>
        <p:nvSpPr>
          <p:cNvPr id="8" name="文本框 7"/>
          <p:cNvSpPr txBox="1"/>
          <p:nvPr/>
        </p:nvSpPr>
        <p:spPr>
          <a:xfrm>
            <a:off x="634474" y="5990505"/>
            <a:ext cx="47852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第二年开始盈利</a:t>
            </a:r>
            <a:r>
              <a:rPr lang="zh-CN" altLang="en-US" dirty="0" smtClean="0"/>
              <a:t>。</a:t>
            </a:r>
            <a:r>
              <a:rPr lang="zh-CN" altLang="zh-CN" dirty="0" smtClean="0"/>
              <a:t>预计</a:t>
            </a:r>
            <a:r>
              <a:rPr lang="zh-CN" altLang="zh-CN" dirty="0"/>
              <a:t>公司在第五年利润总额达到</a:t>
            </a:r>
            <a:r>
              <a:rPr lang="en-US" altLang="zh-CN" dirty="0" smtClean="0"/>
              <a:t>85</a:t>
            </a:r>
            <a:r>
              <a:rPr lang="zh-CN" altLang="zh-CN" dirty="0" smtClean="0"/>
              <a:t>万</a:t>
            </a:r>
            <a:r>
              <a:rPr lang="zh-CN" altLang="zh-CN" dirty="0"/>
              <a:t>元，税后利润达到</a:t>
            </a:r>
            <a:r>
              <a:rPr lang="en-US" altLang="zh-CN" dirty="0"/>
              <a:t>60</a:t>
            </a:r>
            <a:r>
              <a:rPr lang="zh-CN" altLang="zh-CN" dirty="0"/>
              <a:t>万元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207675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6" grpId="0"/>
      <p:bldP spid="3" grpId="0"/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3"/>
          <p:cNvSpPr/>
          <p:nvPr/>
        </p:nvSpPr>
        <p:spPr>
          <a:xfrm>
            <a:off x="2076450" y="2609850"/>
            <a:ext cx="8382000" cy="1771650"/>
          </a:xfrm>
          <a:custGeom>
            <a:avLst/>
            <a:gdLst>
              <a:gd name="connsiteX0" fmla="*/ 0 w 8153400"/>
              <a:gd name="connsiteY0" fmla="*/ 0 h 1428750"/>
              <a:gd name="connsiteX1" fmla="*/ 8153400 w 8153400"/>
              <a:gd name="connsiteY1" fmla="*/ 0 h 1428750"/>
              <a:gd name="connsiteX2" fmla="*/ 8153400 w 8153400"/>
              <a:gd name="connsiteY2" fmla="*/ 1428750 h 1428750"/>
              <a:gd name="connsiteX3" fmla="*/ 0 w 8153400"/>
              <a:gd name="connsiteY3" fmla="*/ 1428750 h 1428750"/>
              <a:gd name="connsiteX4" fmla="*/ 0 w 8153400"/>
              <a:gd name="connsiteY4" fmla="*/ 0 h 1428750"/>
              <a:gd name="connsiteX0" fmla="*/ 0 w 8382000"/>
              <a:gd name="connsiteY0" fmla="*/ 0 h 1771650"/>
              <a:gd name="connsiteX1" fmla="*/ 8153400 w 8382000"/>
              <a:gd name="connsiteY1" fmla="*/ 0 h 1771650"/>
              <a:gd name="connsiteX2" fmla="*/ 8382000 w 8382000"/>
              <a:gd name="connsiteY2" fmla="*/ 1771650 h 1771650"/>
              <a:gd name="connsiteX3" fmla="*/ 0 w 8382000"/>
              <a:gd name="connsiteY3" fmla="*/ 1428750 h 1771650"/>
              <a:gd name="connsiteX4" fmla="*/ 0 w 8382000"/>
              <a:gd name="connsiteY4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82000" h="1771650">
                <a:moveTo>
                  <a:pt x="0" y="0"/>
                </a:moveTo>
                <a:lnTo>
                  <a:pt x="8153400" y="0"/>
                </a:lnTo>
                <a:lnTo>
                  <a:pt x="8382000" y="1771650"/>
                </a:lnTo>
                <a:lnTo>
                  <a:pt x="0" y="1428750"/>
                </a:lnTo>
                <a:lnTo>
                  <a:pt x="0" y="0"/>
                </a:lnTo>
                <a:close/>
              </a:path>
            </a:pathLst>
          </a:custGeom>
          <a:solidFill>
            <a:srgbClr val="113A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ea typeface="Microsoft YaHei Regular" charset="-122"/>
            </a:endParaRPr>
          </a:p>
        </p:txBody>
      </p:sp>
      <p:sp>
        <p:nvSpPr>
          <p:cNvPr id="4" name="椭圆 3"/>
          <p:cNvSpPr/>
          <p:nvPr/>
        </p:nvSpPr>
        <p:spPr>
          <a:xfrm>
            <a:off x="5372099" y="1485900"/>
            <a:ext cx="1562100" cy="1562100"/>
          </a:xfrm>
          <a:prstGeom prst="ellipse">
            <a:avLst/>
          </a:prstGeom>
          <a:solidFill>
            <a:srgbClr val="5B9BD5"/>
          </a:solidFill>
          <a:ln w="571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6600" dirty="0" smtClean="0">
                <a:solidFill>
                  <a:schemeClr val="bg2"/>
                </a:solidFill>
                <a:ea typeface="Microsoft YaHei Regular" charset="-122"/>
              </a:rPr>
              <a:t>1</a:t>
            </a:r>
            <a:endParaRPr lang="zh-CN" altLang="en-US" sz="6600" dirty="0">
              <a:solidFill>
                <a:schemeClr val="bg2"/>
              </a:solidFill>
              <a:ea typeface="Microsoft YaHei Regular" charset="-122"/>
            </a:endParaRPr>
          </a:p>
        </p:txBody>
      </p:sp>
      <p:sp>
        <p:nvSpPr>
          <p:cNvPr id="5" name="Copyright Notice"/>
          <p:cNvSpPr>
            <a:spLocks/>
          </p:cNvSpPr>
          <p:nvPr/>
        </p:nvSpPr>
        <p:spPr bwMode="auto">
          <a:xfrm>
            <a:off x="5157122" y="3257550"/>
            <a:ext cx="1992066" cy="619431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 cap="flat" cmpd="sng" algn="ctr">
                <a:solidFill>
                  <a:srgbClr val="FFFFFF"/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32400" rIns="72000" bIns="32400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3600" b="1" cap="small" dirty="0" smtClean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项目背景</a:t>
            </a:r>
            <a:endParaRPr lang="en-US" sz="3600" b="1" cap="small" dirty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47485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361374" y="129671"/>
            <a:ext cx="33314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chemeClr val="bg2">
                    <a:lumMod val="25000"/>
                  </a:schemeClr>
                </a:solidFill>
                <a:ea typeface="Microsoft YaHei Regular" charset="-122"/>
              </a:rPr>
              <a:t>进度分析</a:t>
            </a:r>
            <a:endParaRPr lang="zh-CN" altLang="en-US" sz="2400" dirty="0">
              <a:solidFill>
                <a:schemeClr val="bg2">
                  <a:lumMod val="25000"/>
                </a:schemeClr>
              </a:solidFill>
              <a:ea typeface="Microsoft YaHei Regular" charset="-122"/>
            </a:endParaRPr>
          </a:p>
        </p:txBody>
      </p:sp>
      <p:grpSp>
        <p:nvGrpSpPr>
          <p:cNvPr id="34" name="组合 33"/>
          <p:cNvGrpSpPr/>
          <p:nvPr/>
        </p:nvGrpSpPr>
        <p:grpSpPr>
          <a:xfrm>
            <a:off x="-14069" y="865646"/>
            <a:ext cx="12215531" cy="4725421"/>
            <a:chOff x="0" y="724966"/>
            <a:chExt cx="9144000" cy="3537239"/>
          </a:xfrm>
        </p:grpSpPr>
        <p:sp>
          <p:nvSpPr>
            <p:cNvPr id="3" name="TextBox 7"/>
            <p:cNvSpPr txBox="1"/>
            <p:nvPr/>
          </p:nvSpPr>
          <p:spPr>
            <a:xfrm>
              <a:off x="487360" y="3916623"/>
              <a:ext cx="1389065" cy="3455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 smtClean="0">
                  <a:ea typeface="Microsoft YaHei Regular" charset="-122"/>
                </a:rPr>
                <a:t>确定主题方向，分析用户需求。</a:t>
              </a:r>
              <a:endParaRPr lang="en-US" altLang="zh-CN" sz="1200" dirty="0">
                <a:ea typeface="Microsoft YaHei Regular" charset="-122"/>
              </a:endParaRPr>
            </a:p>
          </p:txBody>
        </p:sp>
        <p:cxnSp>
          <p:nvCxnSpPr>
            <p:cNvPr id="4" name="直接连接符 3"/>
            <p:cNvCxnSpPr/>
            <p:nvPr/>
          </p:nvCxnSpPr>
          <p:spPr>
            <a:xfrm>
              <a:off x="555428" y="3921627"/>
              <a:ext cx="1244797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4"/>
            <p:cNvCxnSpPr/>
            <p:nvPr/>
          </p:nvCxnSpPr>
          <p:spPr>
            <a:xfrm>
              <a:off x="0" y="2652237"/>
              <a:ext cx="9144000" cy="0"/>
            </a:xfrm>
            <a:prstGeom prst="line">
              <a:avLst/>
            </a:prstGeom>
            <a:ln w="44450">
              <a:solidFill>
                <a:srgbClr val="F8C93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椭圆 5"/>
            <p:cNvSpPr/>
            <p:nvPr/>
          </p:nvSpPr>
          <p:spPr>
            <a:xfrm>
              <a:off x="853086" y="2341783"/>
              <a:ext cx="620908" cy="620908"/>
            </a:xfrm>
            <a:prstGeom prst="ellipse">
              <a:avLst/>
            </a:prstGeom>
            <a:solidFill>
              <a:srgbClr val="EBEBEB"/>
            </a:solidFill>
            <a:ln w="48260">
              <a:solidFill>
                <a:srgbClr val="F8C93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Microsoft YaHei Regular" charset="-122"/>
              </a:endParaRPr>
            </a:p>
          </p:txBody>
        </p:sp>
        <p:sp>
          <p:nvSpPr>
            <p:cNvPr id="7" name="TextBox 15"/>
            <p:cNvSpPr txBox="1"/>
            <p:nvPr/>
          </p:nvSpPr>
          <p:spPr>
            <a:xfrm>
              <a:off x="816773" y="2573818"/>
              <a:ext cx="695147" cy="2188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300" dirty="0" smtClean="0">
                  <a:solidFill>
                    <a:srgbClr val="293D53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2017.10</a:t>
              </a:r>
              <a:endParaRPr lang="zh-CN" altLang="en-US" sz="1300" dirty="0">
                <a:solidFill>
                  <a:srgbClr val="293D53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8" name="TextBox 17"/>
            <p:cNvSpPr txBox="1"/>
            <p:nvPr/>
          </p:nvSpPr>
          <p:spPr>
            <a:xfrm>
              <a:off x="2218506" y="1083993"/>
              <a:ext cx="1389065" cy="4838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kern="1600" dirty="0" err="1" smtClean="0">
                  <a:ea typeface="Microsoft YaHei Regular" charset="-122"/>
                </a:rPr>
                <a:t>iCourse</a:t>
              </a:r>
              <a:r>
                <a:rPr lang="zh-CN" altLang="en-US" sz="1200" kern="1600" dirty="0" smtClean="0">
                  <a:ea typeface="Microsoft YaHei Regular" charset="-122"/>
                </a:rPr>
                <a:t>网站的</a:t>
              </a:r>
              <a:r>
                <a:rPr lang="en-US" altLang="zh-CN" sz="1200" kern="1600" dirty="0" smtClean="0">
                  <a:ea typeface="Microsoft YaHei Regular" charset="-122"/>
                </a:rPr>
                <a:t>beta</a:t>
              </a:r>
              <a:r>
                <a:rPr lang="zh-CN" altLang="en-US" sz="1200" kern="1600" dirty="0" smtClean="0">
                  <a:ea typeface="Microsoft YaHei Regular" charset="-122"/>
                </a:rPr>
                <a:t>版本发布，正式上线，迎来第一批用户。</a:t>
              </a:r>
              <a:endParaRPr lang="en-US" altLang="zh-CN" sz="1200" kern="1600" dirty="0">
                <a:ea typeface="Microsoft YaHei Regular" charset="-122"/>
              </a:endParaRPr>
            </a:p>
          </p:txBody>
        </p:sp>
        <p:sp>
          <p:nvSpPr>
            <p:cNvPr id="9" name="TextBox 18"/>
            <p:cNvSpPr txBox="1"/>
            <p:nvPr/>
          </p:nvSpPr>
          <p:spPr>
            <a:xfrm>
              <a:off x="2209576" y="734488"/>
              <a:ext cx="1120795" cy="3455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 smtClean="0">
                  <a:solidFill>
                    <a:srgbClr val="2E4860"/>
                  </a:solidFill>
                  <a:ea typeface="Microsoft YaHei Regular" charset="-122"/>
                </a:rPr>
                <a:t>网站上线</a:t>
              </a:r>
              <a:endParaRPr lang="zh-CN" altLang="en-US" sz="2400" dirty="0">
                <a:solidFill>
                  <a:srgbClr val="2E4860"/>
                </a:solidFill>
                <a:ea typeface="Microsoft YaHei Regular" charset="-122"/>
              </a:endParaRPr>
            </a:p>
          </p:txBody>
        </p:sp>
        <p:cxnSp>
          <p:nvCxnSpPr>
            <p:cNvPr id="10" name="直接连接符 9"/>
            <p:cNvCxnSpPr/>
            <p:nvPr/>
          </p:nvCxnSpPr>
          <p:spPr>
            <a:xfrm>
              <a:off x="2286574" y="1088997"/>
              <a:ext cx="1244797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椭圆 10"/>
            <p:cNvSpPr/>
            <p:nvPr/>
          </p:nvSpPr>
          <p:spPr>
            <a:xfrm>
              <a:off x="2558041" y="2340998"/>
              <a:ext cx="620908" cy="620908"/>
            </a:xfrm>
            <a:prstGeom prst="ellipse">
              <a:avLst/>
            </a:prstGeom>
            <a:solidFill>
              <a:srgbClr val="EBEBEB"/>
            </a:solidFill>
            <a:ln w="48260">
              <a:solidFill>
                <a:srgbClr val="F8C93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Microsoft YaHei Regular" charset="-122"/>
              </a:endParaRPr>
            </a:p>
          </p:txBody>
        </p:sp>
        <p:sp>
          <p:nvSpPr>
            <p:cNvPr id="12" name="TextBox 21"/>
            <p:cNvSpPr txBox="1"/>
            <p:nvPr/>
          </p:nvSpPr>
          <p:spPr>
            <a:xfrm>
              <a:off x="2558041" y="2548260"/>
              <a:ext cx="632602" cy="2188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300" dirty="0" smtClean="0">
                  <a:solidFill>
                    <a:srgbClr val="293D53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2017.12</a:t>
              </a:r>
              <a:endParaRPr lang="zh-CN" altLang="en-US" sz="1300" dirty="0">
                <a:solidFill>
                  <a:srgbClr val="293D53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cxnSp>
          <p:nvCxnSpPr>
            <p:cNvPr id="13" name="直接连接符 12"/>
            <p:cNvCxnSpPr/>
            <p:nvPr/>
          </p:nvCxnSpPr>
          <p:spPr>
            <a:xfrm flipV="1">
              <a:off x="1156100" y="2987676"/>
              <a:ext cx="0" cy="523875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 flipV="1">
              <a:off x="2882252" y="1790932"/>
              <a:ext cx="0" cy="523875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25"/>
            <p:cNvSpPr txBox="1"/>
            <p:nvPr/>
          </p:nvSpPr>
          <p:spPr>
            <a:xfrm>
              <a:off x="3913278" y="3899958"/>
              <a:ext cx="1389065" cy="3455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 smtClean="0">
                  <a:ea typeface="Microsoft YaHei Regular" charset="-122"/>
                </a:rPr>
                <a:t>上线安卓</a:t>
              </a:r>
              <a:r>
                <a:rPr lang="en-US" altLang="zh-CN" sz="1200" dirty="0" smtClean="0">
                  <a:ea typeface="Microsoft YaHei Regular" charset="-122"/>
                </a:rPr>
                <a:t>app</a:t>
              </a:r>
              <a:r>
                <a:rPr lang="zh-CN" altLang="en-US" sz="1200" dirty="0" smtClean="0">
                  <a:ea typeface="Microsoft YaHei Regular" charset="-122"/>
                </a:rPr>
                <a:t>并在校内进行第一波推广。</a:t>
              </a:r>
              <a:endParaRPr lang="en-US" altLang="zh-CN" sz="1200" dirty="0">
                <a:ea typeface="Microsoft YaHei Regular" charset="-122"/>
              </a:endParaRPr>
            </a:p>
          </p:txBody>
        </p:sp>
        <p:sp>
          <p:nvSpPr>
            <p:cNvPr id="16" name="TextBox 26"/>
            <p:cNvSpPr txBox="1"/>
            <p:nvPr/>
          </p:nvSpPr>
          <p:spPr>
            <a:xfrm>
              <a:off x="3904347" y="3550454"/>
              <a:ext cx="1609109" cy="3455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 smtClean="0">
                  <a:solidFill>
                    <a:srgbClr val="2E4860"/>
                  </a:solidFill>
                  <a:ea typeface="Microsoft YaHei Regular" charset="-122"/>
                </a:rPr>
                <a:t>安卓</a:t>
              </a:r>
              <a:r>
                <a:rPr lang="en-US" altLang="zh-CN" sz="2400" dirty="0" smtClean="0">
                  <a:solidFill>
                    <a:srgbClr val="2E4860"/>
                  </a:solidFill>
                  <a:ea typeface="Microsoft YaHei Regular" charset="-122"/>
                </a:rPr>
                <a:t>app</a:t>
              </a:r>
              <a:r>
                <a:rPr lang="zh-CN" altLang="en-US" sz="2400" dirty="0" smtClean="0">
                  <a:solidFill>
                    <a:srgbClr val="2E4860"/>
                  </a:solidFill>
                  <a:ea typeface="Microsoft YaHei Regular" charset="-122"/>
                </a:rPr>
                <a:t>上线</a:t>
              </a:r>
              <a:endParaRPr lang="zh-CN" altLang="en-US" sz="2400" dirty="0">
                <a:solidFill>
                  <a:srgbClr val="2E4860"/>
                </a:solidFill>
                <a:ea typeface="Microsoft YaHei Regular" charset="-122"/>
              </a:endParaRPr>
            </a:p>
          </p:txBody>
        </p:sp>
        <p:cxnSp>
          <p:nvCxnSpPr>
            <p:cNvPr id="17" name="直接连接符 16"/>
            <p:cNvCxnSpPr/>
            <p:nvPr/>
          </p:nvCxnSpPr>
          <p:spPr>
            <a:xfrm>
              <a:off x="3981346" y="3904962"/>
              <a:ext cx="1244797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椭圆 17"/>
            <p:cNvSpPr/>
            <p:nvPr/>
          </p:nvSpPr>
          <p:spPr>
            <a:xfrm>
              <a:off x="4266304" y="2344168"/>
              <a:ext cx="620908" cy="620908"/>
            </a:xfrm>
            <a:prstGeom prst="ellipse">
              <a:avLst/>
            </a:prstGeom>
            <a:solidFill>
              <a:srgbClr val="EBEBEB"/>
            </a:solidFill>
            <a:ln w="48260">
              <a:solidFill>
                <a:srgbClr val="F8C93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Microsoft YaHei Regular" charset="-122"/>
              </a:endParaRPr>
            </a:p>
          </p:txBody>
        </p:sp>
        <p:sp>
          <p:nvSpPr>
            <p:cNvPr id="19" name="TextBox 29"/>
            <p:cNvSpPr txBox="1"/>
            <p:nvPr/>
          </p:nvSpPr>
          <p:spPr>
            <a:xfrm>
              <a:off x="4304231" y="2542017"/>
              <a:ext cx="570965" cy="2188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300" dirty="0" smtClean="0">
                  <a:solidFill>
                    <a:srgbClr val="293D53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2018.1</a:t>
              </a:r>
              <a:endParaRPr lang="zh-CN" altLang="en-US" sz="1300" dirty="0">
                <a:solidFill>
                  <a:srgbClr val="293D53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20" name="TextBox 30"/>
            <p:cNvSpPr txBox="1"/>
            <p:nvPr/>
          </p:nvSpPr>
          <p:spPr>
            <a:xfrm>
              <a:off x="5513457" y="1074471"/>
              <a:ext cx="1389065" cy="4838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kern="1600" dirty="0" smtClean="0">
                  <a:ea typeface="Microsoft YaHei Regular" charset="-122"/>
                </a:rPr>
                <a:t>面向苹果手机用户的</a:t>
              </a:r>
              <a:r>
                <a:rPr lang="en-US" altLang="zh-CN" sz="1200" kern="1600" dirty="0" err="1" smtClean="0">
                  <a:ea typeface="Microsoft YaHei Regular" charset="-122"/>
                </a:rPr>
                <a:t>iOSapp</a:t>
              </a:r>
              <a:r>
                <a:rPr lang="zh-CN" altLang="en-US" sz="1200" kern="1600" dirty="0" smtClean="0">
                  <a:ea typeface="Microsoft YaHei Regular" charset="-122"/>
                </a:rPr>
                <a:t>上线，至此全部开发功能基本完成。</a:t>
              </a:r>
              <a:endParaRPr lang="en-US" altLang="zh-CN" sz="1200" dirty="0">
                <a:ea typeface="Microsoft YaHei Regular" charset="-122"/>
              </a:endParaRPr>
            </a:p>
          </p:txBody>
        </p:sp>
        <p:sp>
          <p:nvSpPr>
            <p:cNvPr id="21" name="TextBox 31"/>
            <p:cNvSpPr txBox="1"/>
            <p:nvPr/>
          </p:nvSpPr>
          <p:spPr>
            <a:xfrm>
              <a:off x="5504527" y="724966"/>
              <a:ext cx="1321795" cy="3455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 err="1" smtClean="0">
                  <a:solidFill>
                    <a:srgbClr val="2E4860"/>
                  </a:solidFill>
                  <a:ea typeface="Microsoft YaHei Regular" charset="-122"/>
                </a:rPr>
                <a:t>iOSapp</a:t>
              </a:r>
              <a:r>
                <a:rPr lang="zh-CN" altLang="en-US" sz="2400" dirty="0" smtClean="0">
                  <a:solidFill>
                    <a:srgbClr val="2E4860"/>
                  </a:solidFill>
                  <a:ea typeface="Microsoft YaHei Regular" charset="-122"/>
                </a:rPr>
                <a:t>上线</a:t>
              </a:r>
              <a:endParaRPr lang="zh-CN" altLang="en-US" sz="2400" dirty="0">
                <a:solidFill>
                  <a:srgbClr val="2E4860"/>
                </a:solidFill>
                <a:ea typeface="Microsoft YaHei Regular" charset="-122"/>
              </a:endParaRPr>
            </a:p>
          </p:txBody>
        </p:sp>
        <p:cxnSp>
          <p:nvCxnSpPr>
            <p:cNvPr id="22" name="直接连接符 21"/>
            <p:cNvCxnSpPr/>
            <p:nvPr/>
          </p:nvCxnSpPr>
          <p:spPr>
            <a:xfrm>
              <a:off x="5581525" y="1079475"/>
              <a:ext cx="1244797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椭圆 22"/>
            <p:cNvSpPr/>
            <p:nvPr/>
          </p:nvSpPr>
          <p:spPr>
            <a:xfrm>
              <a:off x="5879195" y="2314809"/>
              <a:ext cx="620908" cy="620908"/>
            </a:xfrm>
            <a:prstGeom prst="ellipse">
              <a:avLst/>
            </a:prstGeom>
            <a:solidFill>
              <a:srgbClr val="EBEBEB"/>
            </a:solidFill>
            <a:ln w="48260">
              <a:solidFill>
                <a:srgbClr val="F8C93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Microsoft YaHei Regular" charset="-122"/>
              </a:endParaRPr>
            </a:p>
          </p:txBody>
        </p:sp>
        <p:sp>
          <p:nvSpPr>
            <p:cNvPr id="24" name="TextBox 34"/>
            <p:cNvSpPr txBox="1"/>
            <p:nvPr/>
          </p:nvSpPr>
          <p:spPr>
            <a:xfrm>
              <a:off x="5910782" y="2520515"/>
              <a:ext cx="594437" cy="2188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300" dirty="0" smtClean="0">
                  <a:solidFill>
                    <a:srgbClr val="293D53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2018.4</a:t>
              </a:r>
              <a:endParaRPr lang="zh-CN" altLang="en-US" sz="1300" dirty="0">
                <a:solidFill>
                  <a:srgbClr val="293D53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cxnSp>
          <p:nvCxnSpPr>
            <p:cNvPr id="25" name="直接连接符 24"/>
            <p:cNvCxnSpPr/>
            <p:nvPr/>
          </p:nvCxnSpPr>
          <p:spPr>
            <a:xfrm flipV="1">
              <a:off x="4582018" y="2971011"/>
              <a:ext cx="0" cy="523875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/>
          </p:nvCxnSpPr>
          <p:spPr>
            <a:xfrm flipV="1">
              <a:off x="6181170" y="1774267"/>
              <a:ext cx="0" cy="523875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37"/>
            <p:cNvSpPr txBox="1"/>
            <p:nvPr/>
          </p:nvSpPr>
          <p:spPr>
            <a:xfrm>
              <a:off x="7170736" y="3911831"/>
              <a:ext cx="1389065" cy="3455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 smtClean="0">
                  <a:ea typeface="Microsoft YaHei Regular" charset="-122"/>
                </a:rPr>
                <a:t>向其它地区的高校进行推广</a:t>
              </a:r>
              <a:endParaRPr lang="en-US" altLang="zh-CN" sz="1200" dirty="0">
                <a:ea typeface="Microsoft YaHei Regular" charset="-122"/>
              </a:endParaRPr>
            </a:p>
          </p:txBody>
        </p:sp>
        <p:sp>
          <p:nvSpPr>
            <p:cNvPr id="28" name="TextBox 38"/>
            <p:cNvSpPr txBox="1"/>
            <p:nvPr/>
          </p:nvSpPr>
          <p:spPr>
            <a:xfrm>
              <a:off x="7578732" y="3538342"/>
              <a:ext cx="1493440" cy="3455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 smtClean="0">
                  <a:solidFill>
                    <a:srgbClr val="2E4860"/>
                  </a:solidFill>
                  <a:ea typeface="Microsoft YaHei Regular" charset="-122"/>
                </a:rPr>
                <a:t>推广</a:t>
              </a:r>
              <a:endParaRPr lang="zh-CN" altLang="en-US" sz="2400" dirty="0">
                <a:solidFill>
                  <a:srgbClr val="2E4860"/>
                </a:solidFill>
                <a:ea typeface="Microsoft YaHei Regular" charset="-122"/>
              </a:endParaRPr>
            </a:p>
          </p:txBody>
        </p:sp>
        <p:cxnSp>
          <p:nvCxnSpPr>
            <p:cNvPr id="29" name="直接连接符 28"/>
            <p:cNvCxnSpPr/>
            <p:nvPr/>
          </p:nvCxnSpPr>
          <p:spPr>
            <a:xfrm>
              <a:off x="7238804" y="3904160"/>
              <a:ext cx="1244797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椭圆 29"/>
            <p:cNvSpPr/>
            <p:nvPr/>
          </p:nvSpPr>
          <p:spPr>
            <a:xfrm>
              <a:off x="7498362" y="2321141"/>
              <a:ext cx="620908" cy="620908"/>
            </a:xfrm>
            <a:prstGeom prst="ellipse">
              <a:avLst/>
            </a:prstGeom>
            <a:solidFill>
              <a:srgbClr val="EBEBEB"/>
            </a:solidFill>
            <a:ln w="48260">
              <a:solidFill>
                <a:srgbClr val="F8C93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Microsoft YaHei Regular" charset="-122"/>
              </a:endParaRPr>
            </a:p>
          </p:txBody>
        </p:sp>
        <p:sp>
          <p:nvSpPr>
            <p:cNvPr id="31" name="TextBox 41"/>
            <p:cNvSpPr txBox="1"/>
            <p:nvPr/>
          </p:nvSpPr>
          <p:spPr>
            <a:xfrm>
              <a:off x="7578732" y="2521503"/>
              <a:ext cx="540538" cy="2188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300" dirty="0" smtClean="0">
                  <a:solidFill>
                    <a:srgbClr val="293D53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2018.5</a:t>
              </a:r>
              <a:endParaRPr lang="zh-CN" altLang="en-US" sz="1300" dirty="0">
                <a:solidFill>
                  <a:srgbClr val="293D53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cxnSp>
          <p:nvCxnSpPr>
            <p:cNvPr id="32" name="直接连接符 31"/>
            <p:cNvCxnSpPr/>
            <p:nvPr/>
          </p:nvCxnSpPr>
          <p:spPr>
            <a:xfrm flipV="1">
              <a:off x="7833126" y="2970209"/>
              <a:ext cx="0" cy="523875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8"/>
            <p:cNvSpPr txBox="1"/>
            <p:nvPr/>
          </p:nvSpPr>
          <p:spPr>
            <a:xfrm>
              <a:off x="555428" y="3577435"/>
              <a:ext cx="1120795" cy="3455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 smtClean="0">
                  <a:solidFill>
                    <a:srgbClr val="2E4860"/>
                  </a:solidFill>
                  <a:ea typeface="Microsoft YaHei Regular" charset="-122"/>
                </a:rPr>
                <a:t>市场调研</a:t>
              </a:r>
              <a:endParaRPr lang="zh-CN" altLang="en-US" sz="2400" dirty="0">
                <a:solidFill>
                  <a:srgbClr val="2E4860"/>
                </a:solidFill>
                <a:ea typeface="Microsoft YaHei Regular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19164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361374" y="129671"/>
            <a:ext cx="33314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chemeClr val="bg2">
                    <a:lumMod val="25000"/>
                  </a:schemeClr>
                </a:solidFill>
                <a:ea typeface="Microsoft YaHei Regular" charset="-122"/>
              </a:rPr>
              <a:t>风险分析与对策</a:t>
            </a:r>
            <a:endParaRPr lang="zh-CN" altLang="en-US" sz="2400" dirty="0">
              <a:solidFill>
                <a:schemeClr val="bg2">
                  <a:lumMod val="25000"/>
                </a:schemeClr>
              </a:solidFill>
              <a:ea typeface="Microsoft YaHei Regular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0" y="6716110"/>
            <a:ext cx="12192000" cy="18272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Microsoft YaHei Regular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175657" y="2072810"/>
            <a:ext cx="2235200" cy="667657"/>
          </a:xfrm>
          <a:prstGeom prst="rect">
            <a:avLst/>
          </a:prstGeom>
          <a:solidFill>
            <a:srgbClr val="33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Microsoft YaHei Regular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978400" y="2072810"/>
            <a:ext cx="2235200" cy="667657"/>
          </a:xfrm>
          <a:prstGeom prst="rect">
            <a:avLst/>
          </a:prstGeom>
          <a:solidFill>
            <a:srgbClr val="33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Microsoft YaHei Regular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8948057" y="2072810"/>
            <a:ext cx="2235200" cy="667657"/>
          </a:xfrm>
          <a:prstGeom prst="rect">
            <a:avLst/>
          </a:prstGeom>
          <a:solidFill>
            <a:srgbClr val="33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Microsoft YaHei Regular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175657" y="2184085"/>
            <a:ext cx="272143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技术模式被仿制</a:t>
            </a:r>
            <a:endParaRPr lang="zh-CN" altLang="en-US" sz="2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006219" y="2184085"/>
            <a:ext cx="245775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资源的版权问题</a:t>
            </a:r>
            <a:endParaRPr lang="zh-CN" altLang="en-US" sz="2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9064171" y="2198556"/>
            <a:ext cx="20029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管理风险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116325" y="1297985"/>
            <a:ext cx="23485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被其它应用仿制相应的技术模式</a:t>
            </a:r>
            <a:endParaRPr lang="en-US" altLang="zh-CN" dirty="0" smtClean="0">
              <a:solidFill>
                <a:schemeClr val="tx1">
                  <a:lumMod val="85000"/>
                  <a:lumOff val="15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just"/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4887472" y="816843"/>
            <a:ext cx="24170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Microsoft YaHei Regular" charset="-122"/>
              </a:rPr>
              <a:t>部分课件可能会设计版权问题或者涉密，如何避免此类资源的上传下载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ea typeface="Microsoft YaHei Regular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8891386" y="1054201"/>
            <a:ext cx="23485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charset="0"/>
              <a:buChar char="•"/>
            </a:pPr>
            <a:r>
              <a:rPr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Microsoft YaHei Regular" charset="-122"/>
              </a:rPr>
              <a:t>主创力量离职</a:t>
            </a:r>
            <a:endParaRPr lang="en-US" altLang="zh-CN" dirty="0" smtClean="0">
              <a:solidFill>
                <a:schemeClr val="tx1">
                  <a:lumMod val="85000"/>
                  <a:lumOff val="15000"/>
                </a:schemeClr>
              </a:solidFill>
              <a:ea typeface="Microsoft YaHei Regular" charset="-122"/>
            </a:endParaRPr>
          </a:p>
          <a:p>
            <a:pPr marL="285750" indent="-285750" algn="just">
              <a:buFont typeface="Arial" charset="0"/>
              <a:buChar char="•"/>
            </a:pPr>
            <a:r>
              <a:rPr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Microsoft YaHei Regular" charset="-122"/>
              </a:rPr>
              <a:t>开发人员不足</a:t>
            </a:r>
            <a:endParaRPr lang="en-US" altLang="zh-CN" dirty="0" smtClean="0">
              <a:solidFill>
                <a:schemeClr val="tx1">
                  <a:lumMod val="85000"/>
                  <a:lumOff val="15000"/>
                </a:schemeClr>
              </a:solidFill>
              <a:ea typeface="Microsoft YaHei Regular" charset="-122"/>
            </a:endParaRPr>
          </a:p>
          <a:p>
            <a:pPr marL="285750" indent="-285750" algn="just">
              <a:buFont typeface="Arial" charset="0"/>
              <a:buChar char="•"/>
            </a:pPr>
            <a:r>
              <a:rPr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Microsoft YaHei Regular" charset="-122"/>
              </a:rPr>
              <a:t>管理者决策失误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ea typeface="Microsoft YaHei Regular" charset="-122"/>
            </a:endParaRPr>
          </a:p>
        </p:txBody>
      </p:sp>
      <p:sp>
        <p:nvSpPr>
          <p:cNvPr id="16" name="等腰三角形 15"/>
          <p:cNvSpPr/>
          <p:nvPr/>
        </p:nvSpPr>
        <p:spPr>
          <a:xfrm>
            <a:off x="5880017" y="6532424"/>
            <a:ext cx="464618" cy="183686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Microsoft YaHei Regular" charset="-122"/>
            </a:endParaRPr>
          </a:p>
        </p:txBody>
      </p:sp>
      <p:cxnSp>
        <p:nvCxnSpPr>
          <p:cNvPr id="5" name="直线连接符 4"/>
          <p:cNvCxnSpPr/>
          <p:nvPr/>
        </p:nvCxnSpPr>
        <p:spPr>
          <a:xfrm flipV="1">
            <a:off x="385763" y="3257550"/>
            <a:ext cx="11515725" cy="28575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1014511" y="3504557"/>
            <a:ext cx="2882577" cy="23544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对策：</a:t>
            </a:r>
            <a:endParaRPr kumimoji="1" lang="en-US" altLang="zh-CN" sz="16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85750" indent="-285750">
              <a:lnSpc>
                <a:spcPct val="150000"/>
              </a:lnSpc>
              <a:buFont typeface="Wingdings" charset="2"/>
              <a:buChar char="u"/>
            </a:pPr>
            <a:r>
              <a:rPr kumimoji="1"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突出核心优势，增强社区的凝聚力</a:t>
            </a:r>
            <a:endParaRPr kumimoji="1" lang="en-US" altLang="zh-CN" sz="16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85750" indent="-285750">
              <a:lnSpc>
                <a:spcPct val="150000"/>
              </a:lnSpc>
              <a:buFont typeface="Wingdings" charset="2"/>
              <a:buChar char="u"/>
            </a:pPr>
            <a:r>
              <a:rPr kumimoji="1"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定期举办活动来保持用户的忠诚度</a:t>
            </a:r>
            <a:endParaRPr kumimoji="1" lang="en-US" altLang="zh-CN" sz="16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85750" indent="-285750">
              <a:lnSpc>
                <a:spcPct val="150000"/>
              </a:lnSpc>
              <a:buFont typeface="Wingdings" charset="2"/>
              <a:buChar char="u"/>
            </a:pPr>
            <a:r>
              <a:rPr kumimoji="1"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稳固群众基础</a:t>
            </a:r>
            <a:endParaRPr kumimoji="1" lang="zh-CN" altLang="en-US" sz="16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4702336" y="3469811"/>
            <a:ext cx="288257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对策：</a:t>
            </a:r>
            <a:endParaRPr kumimoji="1" lang="en-US" altLang="zh-CN" sz="16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85750" indent="-285750">
              <a:lnSpc>
                <a:spcPct val="150000"/>
              </a:lnSpc>
              <a:buFont typeface="Wingdings" charset="2"/>
              <a:buChar char="u"/>
            </a:pPr>
            <a:r>
              <a:rPr kumimoji="1"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用户在上传资源</a:t>
            </a:r>
            <a:r>
              <a:rPr kumimoji="1" lang="en-US" altLang="zh-CN" sz="1600" dirty="0" smtClean="0">
                <a:latin typeface="Microsoft YaHei" charset="-122"/>
                <a:ea typeface="Microsoft YaHei" charset="-122"/>
                <a:cs typeface="Microsoft YaHei" charset="-122"/>
              </a:rPr>
              <a:t>/</a:t>
            </a:r>
            <a:r>
              <a:rPr kumimoji="1"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发帖时必须遵循我们的版权协议</a:t>
            </a:r>
            <a:endParaRPr kumimoji="1" lang="en-US" altLang="zh-CN" sz="16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85750" indent="-285750">
              <a:lnSpc>
                <a:spcPct val="150000"/>
              </a:lnSpc>
              <a:buFont typeface="Wingdings" charset="2"/>
              <a:buChar char="u"/>
            </a:pPr>
            <a:r>
              <a:rPr kumimoji="1"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引入惩罚</a:t>
            </a:r>
            <a:r>
              <a:rPr kumimoji="1" lang="en-US" altLang="zh-CN" sz="1600" dirty="0" smtClean="0">
                <a:latin typeface="Microsoft YaHei" charset="-122"/>
                <a:ea typeface="Microsoft YaHei" charset="-122"/>
                <a:cs typeface="Microsoft YaHei" charset="-122"/>
              </a:rPr>
              <a:t>/</a:t>
            </a:r>
            <a:r>
              <a:rPr kumimoji="1"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举报机制，对于违反的用户进行封禁</a:t>
            </a:r>
            <a:endParaRPr kumimoji="1" lang="en-US" altLang="zh-CN" sz="16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85750" indent="-285750">
              <a:lnSpc>
                <a:spcPct val="150000"/>
              </a:lnSpc>
              <a:buFont typeface="Wingdings" charset="2"/>
              <a:buChar char="u"/>
            </a:pPr>
            <a:r>
              <a:rPr kumimoji="1"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与已有资源进行有效性审查</a:t>
            </a:r>
            <a:endParaRPr kumimoji="1" lang="zh-CN" altLang="en-US" sz="16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8624367" y="3421424"/>
            <a:ext cx="288257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对策：</a:t>
            </a:r>
            <a:endParaRPr kumimoji="1" lang="en-US" altLang="zh-CN" sz="16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85750" indent="-285750">
              <a:lnSpc>
                <a:spcPct val="150000"/>
              </a:lnSpc>
              <a:buFont typeface="Wingdings" charset="2"/>
              <a:buChar char="u"/>
            </a:pPr>
            <a:r>
              <a:rPr kumimoji="1" lang="zh-CN" altLang="en-US" sz="1600" dirty="0">
                <a:latin typeface="Microsoft YaHei" charset="-122"/>
                <a:ea typeface="Microsoft YaHei" charset="-122"/>
                <a:cs typeface="Microsoft YaHei" charset="-122"/>
              </a:rPr>
              <a:t>建立完善的企业制度，明确人员分工，加强工作监督</a:t>
            </a:r>
            <a:r>
              <a:rPr kumimoji="1"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，提升</a:t>
            </a:r>
            <a:r>
              <a:rPr kumimoji="1" lang="zh-CN" altLang="en-US" sz="1600" dirty="0">
                <a:latin typeface="Microsoft YaHei" charset="-122"/>
                <a:ea typeface="Microsoft YaHei" charset="-122"/>
                <a:cs typeface="Microsoft YaHei" charset="-122"/>
              </a:rPr>
              <a:t>公司运转</a:t>
            </a:r>
            <a:r>
              <a:rPr kumimoji="1"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效率</a:t>
            </a:r>
            <a:endParaRPr kumimoji="1" lang="en-US" altLang="zh-CN" sz="16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85750" indent="-285750">
              <a:lnSpc>
                <a:spcPct val="150000"/>
              </a:lnSpc>
              <a:buFont typeface="Wingdings" charset="2"/>
              <a:buChar char="u"/>
            </a:pPr>
            <a:r>
              <a:rPr kumimoji="1"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积极引进优秀</a:t>
            </a:r>
            <a:r>
              <a:rPr kumimoji="1" lang="zh-CN" altLang="en-US" sz="1600" dirty="0">
                <a:latin typeface="Microsoft YaHei" charset="-122"/>
                <a:ea typeface="Microsoft YaHei" charset="-122"/>
                <a:cs typeface="Microsoft YaHei" charset="-122"/>
              </a:rPr>
              <a:t>人才</a:t>
            </a:r>
            <a:r>
              <a:rPr kumimoji="1"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，根据员工自身特性分配任务</a:t>
            </a:r>
            <a:endParaRPr kumimoji="1" lang="en-US" altLang="zh-CN" sz="16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85750" indent="-285750">
              <a:lnSpc>
                <a:spcPct val="150000"/>
              </a:lnSpc>
              <a:buFont typeface="Wingdings" charset="2"/>
              <a:buChar char="u"/>
            </a:pPr>
            <a:r>
              <a:rPr kumimoji="1"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树立</a:t>
            </a:r>
            <a:r>
              <a:rPr kumimoji="1" lang="zh-CN" altLang="en-US" sz="1600" dirty="0">
                <a:latin typeface="Microsoft YaHei" charset="-122"/>
                <a:ea typeface="Microsoft YaHei" charset="-122"/>
                <a:cs typeface="Microsoft YaHei" charset="-122"/>
              </a:rPr>
              <a:t>企业文化，增强团队</a:t>
            </a:r>
            <a:r>
              <a:rPr kumimoji="1"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凝聚力</a:t>
            </a:r>
            <a:endParaRPr kumimoji="1" lang="zh-CN" altLang="en-US" sz="16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28791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680893" y="1210529"/>
            <a:ext cx="4782078" cy="16312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0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Thanks</a:t>
            </a:r>
            <a:endParaRPr lang="en-US" altLang="zh-CN" sz="10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 rot="900436">
            <a:off x="1190898" y="3856296"/>
            <a:ext cx="374729" cy="387261"/>
            <a:chOff x="2581276" y="3682999"/>
            <a:chExt cx="967765" cy="1000125"/>
          </a:xfrm>
        </p:grpSpPr>
        <p:sp>
          <p:nvSpPr>
            <p:cNvPr id="5" name="Freeform 9"/>
            <p:cNvSpPr>
              <a:spLocks/>
            </p:cNvSpPr>
            <p:nvPr/>
          </p:nvSpPr>
          <p:spPr bwMode="auto">
            <a:xfrm>
              <a:off x="2581276" y="3720416"/>
              <a:ext cx="924281" cy="962708"/>
            </a:xfrm>
            <a:custGeom>
              <a:avLst/>
              <a:gdLst>
                <a:gd name="T0" fmla="*/ 226 w 387"/>
                <a:gd name="T1" fmla="*/ 290 h 403"/>
                <a:gd name="T2" fmla="*/ 204 w 387"/>
                <a:gd name="T3" fmla="*/ 283 h 403"/>
                <a:gd name="T4" fmla="*/ 155 w 387"/>
                <a:gd name="T5" fmla="*/ 235 h 403"/>
                <a:gd name="T6" fmla="*/ 155 w 387"/>
                <a:gd name="T7" fmla="*/ 235 h 403"/>
                <a:gd name="T8" fmla="*/ 115 w 387"/>
                <a:gd name="T9" fmla="*/ 188 h 403"/>
                <a:gd name="T10" fmla="*/ 124 w 387"/>
                <a:gd name="T11" fmla="*/ 147 h 403"/>
                <a:gd name="T12" fmla="*/ 135 w 387"/>
                <a:gd name="T13" fmla="*/ 140 h 403"/>
                <a:gd name="T14" fmla="*/ 51 w 387"/>
                <a:gd name="T15" fmla="*/ 0 h 403"/>
                <a:gd name="T16" fmla="*/ 6 w 387"/>
                <a:gd name="T17" fmla="*/ 89 h 403"/>
                <a:gd name="T18" fmla="*/ 126 w 387"/>
                <a:gd name="T19" fmla="*/ 263 h 403"/>
                <a:gd name="T20" fmla="*/ 297 w 387"/>
                <a:gd name="T21" fmla="*/ 399 h 403"/>
                <a:gd name="T22" fmla="*/ 387 w 387"/>
                <a:gd name="T23" fmla="*/ 360 h 403"/>
                <a:gd name="T24" fmla="*/ 253 w 387"/>
                <a:gd name="T25" fmla="*/ 266 h 403"/>
                <a:gd name="T26" fmla="*/ 226 w 387"/>
                <a:gd name="T27" fmla="*/ 290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87" h="403">
                  <a:moveTo>
                    <a:pt x="226" y="290"/>
                  </a:moveTo>
                  <a:cubicBezTo>
                    <a:pt x="218" y="291"/>
                    <a:pt x="210" y="288"/>
                    <a:pt x="204" y="283"/>
                  </a:cubicBezTo>
                  <a:cubicBezTo>
                    <a:pt x="188" y="268"/>
                    <a:pt x="168" y="250"/>
                    <a:pt x="155" y="235"/>
                  </a:cubicBezTo>
                  <a:cubicBezTo>
                    <a:pt x="155" y="235"/>
                    <a:pt x="155" y="235"/>
                    <a:pt x="155" y="235"/>
                  </a:cubicBezTo>
                  <a:cubicBezTo>
                    <a:pt x="142" y="222"/>
                    <a:pt x="127" y="203"/>
                    <a:pt x="115" y="188"/>
                  </a:cubicBezTo>
                  <a:cubicBezTo>
                    <a:pt x="104" y="174"/>
                    <a:pt x="109" y="154"/>
                    <a:pt x="124" y="147"/>
                  </a:cubicBezTo>
                  <a:cubicBezTo>
                    <a:pt x="128" y="145"/>
                    <a:pt x="131" y="142"/>
                    <a:pt x="135" y="14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21" y="14"/>
                    <a:pt x="0" y="46"/>
                    <a:pt x="6" y="89"/>
                  </a:cubicBezTo>
                  <a:cubicBezTo>
                    <a:pt x="9" y="112"/>
                    <a:pt x="61" y="194"/>
                    <a:pt x="126" y="263"/>
                  </a:cubicBezTo>
                  <a:cubicBezTo>
                    <a:pt x="195" y="336"/>
                    <a:pt x="278" y="396"/>
                    <a:pt x="297" y="399"/>
                  </a:cubicBezTo>
                  <a:cubicBezTo>
                    <a:pt x="335" y="403"/>
                    <a:pt x="368" y="392"/>
                    <a:pt x="387" y="360"/>
                  </a:cubicBezTo>
                  <a:cubicBezTo>
                    <a:pt x="253" y="266"/>
                    <a:pt x="253" y="266"/>
                    <a:pt x="253" y="266"/>
                  </a:cubicBezTo>
                  <a:cubicBezTo>
                    <a:pt x="243" y="278"/>
                    <a:pt x="242" y="287"/>
                    <a:pt x="226" y="29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Microsoft YaHei Regular" charset="-122"/>
              </a:endParaRPr>
            </a:p>
          </p:txBody>
        </p:sp>
        <p:sp>
          <p:nvSpPr>
            <p:cNvPr id="6" name="Freeform 10"/>
            <p:cNvSpPr>
              <a:spLocks/>
            </p:cNvSpPr>
            <p:nvPr/>
          </p:nvSpPr>
          <p:spPr bwMode="auto">
            <a:xfrm>
              <a:off x="2726896" y="3682999"/>
              <a:ext cx="250790" cy="363038"/>
            </a:xfrm>
            <a:custGeom>
              <a:avLst/>
              <a:gdLst>
                <a:gd name="T0" fmla="*/ 98 w 105"/>
                <a:gd name="T1" fmla="*/ 112 h 152"/>
                <a:gd name="T2" fmla="*/ 41 w 105"/>
                <a:gd name="T3" fmla="*/ 17 h 152"/>
                <a:gd name="T4" fmla="*/ 0 w 105"/>
                <a:gd name="T5" fmla="*/ 11 h 152"/>
                <a:gd name="T6" fmla="*/ 84 w 105"/>
                <a:gd name="T7" fmla="*/ 152 h 152"/>
                <a:gd name="T8" fmla="*/ 98 w 105"/>
                <a:gd name="T9" fmla="*/ 112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5" h="152">
                  <a:moveTo>
                    <a:pt x="98" y="112"/>
                  </a:moveTo>
                  <a:cubicBezTo>
                    <a:pt x="41" y="17"/>
                    <a:pt x="41" y="17"/>
                    <a:pt x="41" y="17"/>
                  </a:cubicBezTo>
                  <a:cubicBezTo>
                    <a:pt x="33" y="5"/>
                    <a:pt x="18" y="0"/>
                    <a:pt x="0" y="11"/>
                  </a:cubicBezTo>
                  <a:cubicBezTo>
                    <a:pt x="84" y="152"/>
                    <a:pt x="84" y="152"/>
                    <a:pt x="84" y="152"/>
                  </a:cubicBezTo>
                  <a:cubicBezTo>
                    <a:pt x="103" y="141"/>
                    <a:pt x="105" y="125"/>
                    <a:pt x="98" y="1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Microsoft YaHei Regular" charset="-122"/>
              </a:endParaRPr>
            </a:p>
          </p:txBody>
        </p:sp>
        <p:sp>
          <p:nvSpPr>
            <p:cNvPr id="7" name="Freeform 11"/>
            <p:cNvSpPr>
              <a:spLocks/>
            </p:cNvSpPr>
            <p:nvPr/>
          </p:nvSpPr>
          <p:spPr bwMode="auto">
            <a:xfrm>
              <a:off x="3204205" y="4286715"/>
              <a:ext cx="344836" cy="277082"/>
            </a:xfrm>
            <a:custGeom>
              <a:avLst/>
              <a:gdLst>
                <a:gd name="T0" fmla="*/ 129 w 144"/>
                <a:gd name="T1" fmla="*/ 74 h 116"/>
                <a:gd name="T2" fmla="*/ 40 w 144"/>
                <a:gd name="T3" fmla="*/ 9 h 116"/>
                <a:gd name="T4" fmla="*/ 0 w 144"/>
                <a:gd name="T5" fmla="*/ 19 h 116"/>
                <a:gd name="T6" fmla="*/ 132 w 144"/>
                <a:gd name="T7" fmla="*/ 116 h 116"/>
                <a:gd name="T8" fmla="*/ 135 w 144"/>
                <a:gd name="T9" fmla="*/ 112 h 116"/>
                <a:gd name="T10" fmla="*/ 129 w 144"/>
                <a:gd name="T11" fmla="*/ 74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4" h="116">
                  <a:moveTo>
                    <a:pt x="129" y="74"/>
                  </a:moveTo>
                  <a:cubicBezTo>
                    <a:pt x="40" y="9"/>
                    <a:pt x="40" y="9"/>
                    <a:pt x="40" y="9"/>
                  </a:cubicBezTo>
                  <a:cubicBezTo>
                    <a:pt x="28" y="0"/>
                    <a:pt x="12" y="1"/>
                    <a:pt x="0" y="19"/>
                  </a:cubicBezTo>
                  <a:cubicBezTo>
                    <a:pt x="132" y="116"/>
                    <a:pt x="132" y="116"/>
                    <a:pt x="132" y="116"/>
                  </a:cubicBezTo>
                  <a:cubicBezTo>
                    <a:pt x="135" y="112"/>
                    <a:pt x="135" y="112"/>
                    <a:pt x="135" y="112"/>
                  </a:cubicBezTo>
                  <a:cubicBezTo>
                    <a:pt x="144" y="100"/>
                    <a:pt x="141" y="82"/>
                    <a:pt x="129" y="7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Microsoft YaHei Regular" charset="-122"/>
              </a:endParaRPr>
            </a:p>
          </p:txBody>
        </p:sp>
        <p:sp>
          <p:nvSpPr>
            <p:cNvPr id="8" name="Freeform 15"/>
            <p:cNvSpPr>
              <a:spLocks/>
            </p:cNvSpPr>
            <p:nvPr/>
          </p:nvSpPr>
          <p:spPr bwMode="auto">
            <a:xfrm>
              <a:off x="2726896" y="3682999"/>
              <a:ext cx="250790" cy="363038"/>
            </a:xfrm>
            <a:custGeom>
              <a:avLst/>
              <a:gdLst>
                <a:gd name="T0" fmla="*/ 98 w 105"/>
                <a:gd name="T1" fmla="*/ 112 h 152"/>
                <a:gd name="T2" fmla="*/ 41 w 105"/>
                <a:gd name="T3" fmla="*/ 17 h 152"/>
                <a:gd name="T4" fmla="*/ 0 w 105"/>
                <a:gd name="T5" fmla="*/ 11 h 152"/>
                <a:gd name="T6" fmla="*/ 84 w 105"/>
                <a:gd name="T7" fmla="*/ 152 h 152"/>
                <a:gd name="T8" fmla="*/ 98 w 105"/>
                <a:gd name="T9" fmla="*/ 112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5" h="152">
                  <a:moveTo>
                    <a:pt x="98" y="112"/>
                  </a:moveTo>
                  <a:cubicBezTo>
                    <a:pt x="41" y="17"/>
                    <a:pt x="41" y="17"/>
                    <a:pt x="41" y="17"/>
                  </a:cubicBezTo>
                  <a:cubicBezTo>
                    <a:pt x="33" y="5"/>
                    <a:pt x="18" y="0"/>
                    <a:pt x="0" y="11"/>
                  </a:cubicBezTo>
                  <a:cubicBezTo>
                    <a:pt x="84" y="152"/>
                    <a:pt x="84" y="152"/>
                    <a:pt x="84" y="152"/>
                  </a:cubicBezTo>
                  <a:cubicBezTo>
                    <a:pt x="103" y="141"/>
                    <a:pt x="105" y="125"/>
                    <a:pt x="98" y="1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Microsoft YaHei Regular" charset="-122"/>
              </a:endParaRPr>
            </a:p>
          </p:txBody>
        </p:sp>
        <p:sp>
          <p:nvSpPr>
            <p:cNvPr id="9" name="Freeform 16"/>
            <p:cNvSpPr>
              <a:spLocks/>
            </p:cNvSpPr>
            <p:nvPr/>
          </p:nvSpPr>
          <p:spPr bwMode="auto">
            <a:xfrm>
              <a:off x="3204205" y="4286715"/>
              <a:ext cx="344836" cy="277082"/>
            </a:xfrm>
            <a:custGeom>
              <a:avLst/>
              <a:gdLst>
                <a:gd name="T0" fmla="*/ 129 w 144"/>
                <a:gd name="T1" fmla="*/ 74 h 116"/>
                <a:gd name="T2" fmla="*/ 40 w 144"/>
                <a:gd name="T3" fmla="*/ 9 h 116"/>
                <a:gd name="T4" fmla="*/ 0 w 144"/>
                <a:gd name="T5" fmla="*/ 19 h 116"/>
                <a:gd name="T6" fmla="*/ 132 w 144"/>
                <a:gd name="T7" fmla="*/ 116 h 116"/>
                <a:gd name="T8" fmla="*/ 135 w 144"/>
                <a:gd name="T9" fmla="*/ 112 h 116"/>
                <a:gd name="T10" fmla="*/ 129 w 144"/>
                <a:gd name="T11" fmla="*/ 74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4" h="116">
                  <a:moveTo>
                    <a:pt x="129" y="74"/>
                  </a:moveTo>
                  <a:cubicBezTo>
                    <a:pt x="40" y="9"/>
                    <a:pt x="40" y="9"/>
                    <a:pt x="40" y="9"/>
                  </a:cubicBezTo>
                  <a:cubicBezTo>
                    <a:pt x="28" y="0"/>
                    <a:pt x="12" y="1"/>
                    <a:pt x="0" y="19"/>
                  </a:cubicBezTo>
                  <a:cubicBezTo>
                    <a:pt x="132" y="116"/>
                    <a:pt x="132" y="116"/>
                    <a:pt x="132" y="116"/>
                  </a:cubicBezTo>
                  <a:cubicBezTo>
                    <a:pt x="135" y="112"/>
                    <a:pt x="135" y="112"/>
                    <a:pt x="135" y="112"/>
                  </a:cubicBezTo>
                  <a:cubicBezTo>
                    <a:pt x="144" y="100"/>
                    <a:pt x="141" y="82"/>
                    <a:pt x="129" y="7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Microsoft YaHei Regular" charset="-122"/>
              </a:endParaRP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1820660" y="3868231"/>
            <a:ext cx="2630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17801016282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Freeform 23"/>
          <p:cNvSpPr>
            <a:spLocks noEditPoints="1"/>
          </p:cNvSpPr>
          <p:nvPr/>
        </p:nvSpPr>
        <p:spPr bwMode="auto">
          <a:xfrm>
            <a:off x="1160592" y="4450108"/>
            <a:ext cx="443461" cy="267916"/>
          </a:xfrm>
          <a:custGeom>
            <a:avLst/>
            <a:gdLst>
              <a:gd name="T0" fmla="*/ 1103 w 1109"/>
              <a:gd name="T1" fmla="*/ 46 h 670"/>
              <a:gd name="T2" fmla="*/ 645 w 1109"/>
              <a:gd name="T3" fmla="*/ 355 h 670"/>
              <a:gd name="T4" fmla="*/ 605 w 1109"/>
              <a:gd name="T5" fmla="*/ 376 h 670"/>
              <a:gd name="T6" fmla="*/ 556 w 1109"/>
              <a:gd name="T7" fmla="*/ 383 h 670"/>
              <a:gd name="T8" fmla="*/ 556 w 1109"/>
              <a:gd name="T9" fmla="*/ 383 h 670"/>
              <a:gd name="T10" fmla="*/ 505 w 1109"/>
              <a:gd name="T11" fmla="*/ 376 h 670"/>
              <a:gd name="T12" fmla="*/ 464 w 1109"/>
              <a:gd name="T13" fmla="*/ 355 h 670"/>
              <a:gd name="T14" fmla="*/ 7 w 1109"/>
              <a:gd name="T15" fmla="*/ 44 h 670"/>
              <a:gd name="T16" fmla="*/ 3 w 1109"/>
              <a:gd name="T17" fmla="*/ 59 h 670"/>
              <a:gd name="T18" fmla="*/ 0 w 1109"/>
              <a:gd name="T19" fmla="*/ 574 h 670"/>
              <a:gd name="T20" fmla="*/ 3 w 1109"/>
              <a:gd name="T21" fmla="*/ 593 h 670"/>
              <a:gd name="T22" fmla="*/ 17 w 1109"/>
              <a:gd name="T23" fmla="*/ 627 h 670"/>
              <a:gd name="T24" fmla="*/ 43 w 1109"/>
              <a:gd name="T25" fmla="*/ 653 h 670"/>
              <a:gd name="T26" fmla="*/ 77 w 1109"/>
              <a:gd name="T27" fmla="*/ 668 h 670"/>
              <a:gd name="T28" fmla="*/ 1013 w 1109"/>
              <a:gd name="T29" fmla="*/ 670 h 670"/>
              <a:gd name="T30" fmla="*/ 1032 w 1109"/>
              <a:gd name="T31" fmla="*/ 668 h 670"/>
              <a:gd name="T32" fmla="*/ 1066 w 1109"/>
              <a:gd name="T33" fmla="*/ 653 h 670"/>
              <a:gd name="T34" fmla="*/ 1092 w 1109"/>
              <a:gd name="T35" fmla="*/ 627 h 670"/>
              <a:gd name="T36" fmla="*/ 1107 w 1109"/>
              <a:gd name="T37" fmla="*/ 593 h 670"/>
              <a:gd name="T38" fmla="*/ 1109 w 1109"/>
              <a:gd name="T39" fmla="*/ 76 h 670"/>
              <a:gd name="T40" fmla="*/ 1107 w 1109"/>
              <a:gd name="T41" fmla="*/ 61 h 670"/>
              <a:gd name="T42" fmla="*/ 1103 w 1109"/>
              <a:gd name="T43" fmla="*/ 44 h 670"/>
              <a:gd name="T44" fmla="*/ 103 w 1109"/>
              <a:gd name="T45" fmla="*/ 606 h 670"/>
              <a:gd name="T46" fmla="*/ 96 w 1109"/>
              <a:gd name="T47" fmla="*/ 610 h 670"/>
              <a:gd name="T48" fmla="*/ 90 w 1109"/>
              <a:gd name="T49" fmla="*/ 610 h 670"/>
              <a:gd name="T50" fmla="*/ 73 w 1109"/>
              <a:gd name="T51" fmla="*/ 604 h 670"/>
              <a:gd name="T52" fmla="*/ 69 w 1109"/>
              <a:gd name="T53" fmla="*/ 595 h 670"/>
              <a:gd name="T54" fmla="*/ 69 w 1109"/>
              <a:gd name="T55" fmla="*/ 587 h 670"/>
              <a:gd name="T56" fmla="*/ 77 w 1109"/>
              <a:gd name="T57" fmla="*/ 574 h 670"/>
              <a:gd name="T58" fmla="*/ 352 w 1109"/>
              <a:gd name="T59" fmla="*/ 368 h 670"/>
              <a:gd name="T60" fmla="*/ 364 w 1109"/>
              <a:gd name="T61" fmla="*/ 363 h 670"/>
              <a:gd name="T62" fmla="*/ 373 w 1109"/>
              <a:gd name="T63" fmla="*/ 366 h 670"/>
              <a:gd name="T64" fmla="*/ 379 w 1109"/>
              <a:gd name="T65" fmla="*/ 372 h 670"/>
              <a:gd name="T66" fmla="*/ 383 w 1109"/>
              <a:gd name="T67" fmla="*/ 387 h 670"/>
              <a:gd name="T68" fmla="*/ 381 w 1109"/>
              <a:gd name="T69" fmla="*/ 395 h 670"/>
              <a:gd name="T70" fmla="*/ 375 w 1109"/>
              <a:gd name="T71" fmla="*/ 402 h 670"/>
              <a:gd name="T72" fmla="*/ 1043 w 1109"/>
              <a:gd name="T73" fmla="*/ 602 h 670"/>
              <a:gd name="T74" fmla="*/ 1026 w 1109"/>
              <a:gd name="T75" fmla="*/ 610 h 670"/>
              <a:gd name="T76" fmla="*/ 1020 w 1109"/>
              <a:gd name="T77" fmla="*/ 610 h 670"/>
              <a:gd name="T78" fmla="*/ 730 w 1109"/>
              <a:gd name="T79" fmla="*/ 398 h 670"/>
              <a:gd name="T80" fmla="*/ 726 w 1109"/>
              <a:gd name="T81" fmla="*/ 391 h 670"/>
              <a:gd name="T82" fmla="*/ 724 w 1109"/>
              <a:gd name="T83" fmla="*/ 374 h 670"/>
              <a:gd name="T84" fmla="*/ 726 w 1109"/>
              <a:gd name="T85" fmla="*/ 368 h 670"/>
              <a:gd name="T86" fmla="*/ 743 w 1109"/>
              <a:gd name="T87" fmla="*/ 359 h 670"/>
              <a:gd name="T88" fmla="*/ 749 w 1109"/>
              <a:gd name="T89" fmla="*/ 359 h 670"/>
              <a:gd name="T90" fmla="*/ 1039 w 1109"/>
              <a:gd name="T91" fmla="*/ 572 h 670"/>
              <a:gd name="T92" fmla="*/ 1045 w 1109"/>
              <a:gd name="T93" fmla="*/ 578 h 670"/>
              <a:gd name="T94" fmla="*/ 1047 w 1109"/>
              <a:gd name="T95" fmla="*/ 587 h 670"/>
              <a:gd name="T96" fmla="*/ 1043 w 1109"/>
              <a:gd name="T97" fmla="*/ 602 h 670"/>
              <a:gd name="T98" fmla="*/ 556 w 1109"/>
              <a:gd name="T99" fmla="*/ 336 h 670"/>
              <a:gd name="T100" fmla="*/ 573 w 1109"/>
              <a:gd name="T101" fmla="*/ 334 h 670"/>
              <a:gd name="T102" fmla="*/ 605 w 1109"/>
              <a:gd name="T103" fmla="*/ 325 h 670"/>
              <a:gd name="T104" fmla="*/ 1075 w 1109"/>
              <a:gd name="T105" fmla="*/ 6 h 670"/>
              <a:gd name="T106" fmla="*/ 1062 w 1109"/>
              <a:gd name="T107" fmla="*/ 2 h 670"/>
              <a:gd name="T108" fmla="*/ 69 w 1109"/>
              <a:gd name="T109" fmla="*/ 0 h 670"/>
              <a:gd name="T110" fmla="*/ 51 w 1109"/>
              <a:gd name="T111" fmla="*/ 2 h 670"/>
              <a:gd name="T112" fmla="*/ 492 w 1109"/>
              <a:gd name="T113" fmla="*/ 317 h 670"/>
              <a:gd name="T114" fmla="*/ 505 w 1109"/>
              <a:gd name="T115" fmla="*/ 325 h 670"/>
              <a:gd name="T116" fmla="*/ 537 w 1109"/>
              <a:gd name="T117" fmla="*/ 334 h 670"/>
              <a:gd name="T118" fmla="*/ 556 w 1109"/>
              <a:gd name="T119" fmla="*/ 336 h 6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109" h="670">
                <a:moveTo>
                  <a:pt x="1103" y="44"/>
                </a:moveTo>
                <a:lnTo>
                  <a:pt x="1103" y="46"/>
                </a:lnTo>
                <a:lnTo>
                  <a:pt x="645" y="355"/>
                </a:lnTo>
                <a:lnTo>
                  <a:pt x="645" y="355"/>
                </a:lnTo>
                <a:lnTo>
                  <a:pt x="626" y="368"/>
                </a:lnTo>
                <a:lnTo>
                  <a:pt x="605" y="376"/>
                </a:lnTo>
                <a:lnTo>
                  <a:pt x="581" y="380"/>
                </a:lnTo>
                <a:lnTo>
                  <a:pt x="556" y="383"/>
                </a:lnTo>
                <a:lnTo>
                  <a:pt x="556" y="383"/>
                </a:lnTo>
                <a:lnTo>
                  <a:pt x="556" y="383"/>
                </a:lnTo>
                <a:lnTo>
                  <a:pt x="530" y="380"/>
                </a:lnTo>
                <a:lnTo>
                  <a:pt x="505" y="376"/>
                </a:lnTo>
                <a:lnTo>
                  <a:pt x="483" y="368"/>
                </a:lnTo>
                <a:lnTo>
                  <a:pt x="464" y="355"/>
                </a:lnTo>
                <a:lnTo>
                  <a:pt x="9" y="46"/>
                </a:lnTo>
                <a:lnTo>
                  <a:pt x="7" y="44"/>
                </a:lnTo>
                <a:lnTo>
                  <a:pt x="7" y="44"/>
                </a:lnTo>
                <a:lnTo>
                  <a:pt x="3" y="59"/>
                </a:lnTo>
                <a:lnTo>
                  <a:pt x="0" y="76"/>
                </a:lnTo>
                <a:lnTo>
                  <a:pt x="0" y="574"/>
                </a:lnTo>
                <a:lnTo>
                  <a:pt x="0" y="574"/>
                </a:lnTo>
                <a:lnTo>
                  <a:pt x="3" y="593"/>
                </a:lnTo>
                <a:lnTo>
                  <a:pt x="9" y="610"/>
                </a:lnTo>
                <a:lnTo>
                  <a:pt x="17" y="627"/>
                </a:lnTo>
                <a:lnTo>
                  <a:pt x="30" y="642"/>
                </a:lnTo>
                <a:lnTo>
                  <a:pt x="43" y="653"/>
                </a:lnTo>
                <a:lnTo>
                  <a:pt x="60" y="661"/>
                </a:lnTo>
                <a:lnTo>
                  <a:pt x="77" y="668"/>
                </a:lnTo>
                <a:lnTo>
                  <a:pt x="96" y="670"/>
                </a:lnTo>
                <a:lnTo>
                  <a:pt x="1013" y="670"/>
                </a:lnTo>
                <a:lnTo>
                  <a:pt x="1013" y="670"/>
                </a:lnTo>
                <a:lnTo>
                  <a:pt x="1032" y="668"/>
                </a:lnTo>
                <a:lnTo>
                  <a:pt x="1049" y="661"/>
                </a:lnTo>
                <a:lnTo>
                  <a:pt x="1066" y="653"/>
                </a:lnTo>
                <a:lnTo>
                  <a:pt x="1081" y="642"/>
                </a:lnTo>
                <a:lnTo>
                  <a:pt x="1092" y="627"/>
                </a:lnTo>
                <a:lnTo>
                  <a:pt x="1100" y="610"/>
                </a:lnTo>
                <a:lnTo>
                  <a:pt x="1107" y="593"/>
                </a:lnTo>
                <a:lnTo>
                  <a:pt x="1109" y="574"/>
                </a:lnTo>
                <a:lnTo>
                  <a:pt x="1109" y="76"/>
                </a:lnTo>
                <a:lnTo>
                  <a:pt x="1109" y="76"/>
                </a:lnTo>
                <a:lnTo>
                  <a:pt x="1107" y="61"/>
                </a:lnTo>
                <a:lnTo>
                  <a:pt x="1103" y="44"/>
                </a:lnTo>
                <a:lnTo>
                  <a:pt x="1103" y="44"/>
                </a:lnTo>
                <a:close/>
                <a:moveTo>
                  <a:pt x="375" y="402"/>
                </a:moveTo>
                <a:lnTo>
                  <a:pt x="103" y="606"/>
                </a:lnTo>
                <a:lnTo>
                  <a:pt x="103" y="606"/>
                </a:lnTo>
                <a:lnTo>
                  <a:pt x="96" y="610"/>
                </a:lnTo>
                <a:lnTo>
                  <a:pt x="90" y="610"/>
                </a:lnTo>
                <a:lnTo>
                  <a:pt x="90" y="610"/>
                </a:lnTo>
                <a:lnTo>
                  <a:pt x="79" y="608"/>
                </a:lnTo>
                <a:lnTo>
                  <a:pt x="73" y="604"/>
                </a:lnTo>
                <a:lnTo>
                  <a:pt x="73" y="604"/>
                </a:lnTo>
                <a:lnTo>
                  <a:pt x="69" y="595"/>
                </a:lnTo>
                <a:lnTo>
                  <a:pt x="69" y="587"/>
                </a:lnTo>
                <a:lnTo>
                  <a:pt x="69" y="587"/>
                </a:lnTo>
                <a:lnTo>
                  <a:pt x="71" y="578"/>
                </a:lnTo>
                <a:lnTo>
                  <a:pt x="77" y="574"/>
                </a:lnTo>
                <a:lnTo>
                  <a:pt x="352" y="368"/>
                </a:lnTo>
                <a:lnTo>
                  <a:pt x="352" y="368"/>
                </a:lnTo>
                <a:lnTo>
                  <a:pt x="356" y="366"/>
                </a:lnTo>
                <a:lnTo>
                  <a:pt x="364" y="363"/>
                </a:lnTo>
                <a:lnTo>
                  <a:pt x="364" y="363"/>
                </a:lnTo>
                <a:lnTo>
                  <a:pt x="373" y="366"/>
                </a:lnTo>
                <a:lnTo>
                  <a:pt x="379" y="372"/>
                </a:lnTo>
                <a:lnTo>
                  <a:pt x="379" y="372"/>
                </a:lnTo>
                <a:lnTo>
                  <a:pt x="383" y="380"/>
                </a:lnTo>
                <a:lnTo>
                  <a:pt x="383" y="387"/>
                </a:lnTo>
                <a:lnTo>
                  <a:pt x="383" y="387"/>
                </a:lnTo>
                <a:lnTo>
                  <a:pt x="381" y="395"/>
                </a:lnTo>
                <a:lnTo>
                  <a:pt x="375" y="402"/>
                </a:lnTo>
                <a:lnTo>
                  <a:pt x="375" y="402"/>
                </a:lnTo>
                <a:close/>
                <a:moveTo>
                  <a:pt x="1043" y="602"/>
                </a:moveTo>
                <a:lnTo>
                  <a:pt x="1043" y="602"/>
                </a:lnTo>
                <a:lnTo>
                  <a:pt x="1037" y="608"/>
                </a:lnTo>
                <a:lnTo>
                  <a:pt x="1026" y="610"/>
                </a:lnTo>
                <a:lnTo>
                  <a:pt x="1026" y="610"/>
                </a:lnTo>
                <a:lnTo>
                  <a:pt x="1020" y="610"/>
                </a:lnTo>
                <a:lnTo>
                  <a:pt x="1013" y="606"/>
                </a:lnTo>
                <a:lnTo>
                  <a:pt x="730" y="398"/>
                </a:lnTo>
                <a:lnTo>
                  <a:pt x="730" y="398"/>
                </a:lnTo>
                <a:lnTo>
                  <a:pt x="726" y="391"/>
                </a:lnTo>
                <a:lnTo>
                  <a:pt x="722" y="383"/>
                </a:lnTo>
                <a:lnTo>
                  <a:pt x="724" y="374"/>
                </a:lnTo>
                <a:lnTo>
                  <a:pt x="726" y="368"/>
                </a:lnTo>
                <a:lnTo>
                  <a:pt x="726" y="368"/>
                </a:lnTo>
                <a:lnTo>
                  <a:pt x="735" y="361"/>
                </a:lnTo>
                <a:lnTo>
                  <a:pt x="743" y="359"/>
                </a:lnTo>
                <a:lnTo>
                  <a:pt x="743" y="359"/>
                </a:lnTo>
                <a:lnTo>
                  <a:pt x="749" y="359"/>
                </a:lnTo>
                <a:lnTo>
                  <a:pt x="756" y="363"/>
                </a:lnTo>
                <a:lnTo>
                  <a:pt x="1039" y="572"/>
                </a:lnTo>
                <a:lnTo>
                  <a:pt x="1039" y="572"/>
                </a:lnTo>
                <a:lnTo>
                  <a:pt x="1045" y="578"/>
                </a:lnTo>
                <a:lnTo>
                  <a:pt x="1047" y="587"/>
                </a:lnTo>
                <a:lnTo>
                  <a:pt x="1047" y="587"/>
                </a:lnTo>
                <a:lnTo>
                  <a:pt x="1047" y="595"/>
                </a:lnTo>
                <a:lnTo>
                  <a:pt x="1043" y="602"/>
                </a:lnTo>
                <a:lnTo>
                  <a:pt x="1043" y="602"/>
                </a:lnTo>
                <a:close/>
                <a:moveTo>
                  <a:pt x="556" y="336"/>
                </a:moveTo>
                <a:lnTo>
                  <a:pt x="556" y="336"/>
                </a:lnTo>
                <a:lnTo>
                  <a:pt x="573" y="334"/>
                </a:lnTo>
                <a:lnTo>
                  <a:pt x="590" y="329"/>
                </a:lnTo>
                <a:lnTo>
                  <a:pt x="605" y="325"/>
                </a:lnTo>
                <a:lnTo>
                  <a:pt x="617" y="317"/>
                </a:lnTo>
                <a:lnTo>
                  <a:pt x="1075" y="6"/>
                </a:lnTo>
                <a:lnTo>
                  <a:pt x="1075" y="6"/>
                </a:lnTo>
                <a:lnTo>
                  <a:pt x="1062" y="2"/>
                </a:lnTo>
                <a:lnTo>
                  <a:pt x="1047" y="0"/>
                </a:lnTo>
                <a:lnTo>
                  <a:pt x="69" y="0"/>
                </a:lnTo>
                <a:lnTo>
                  <a:pt x="69" y="0"/>
                </a:lnTo>
                <a:lnTo>
                  <a:pt x="51" y="2"/>
                </a:lnTo>
                <a:lnTo>
                  <a:pt x="34" y="6"/>
                </a:lnTo>
                <a:lnTo>
                  <a:pt x="492" y="317"/>
                </a:lnTo>
                <a:lnTo>
                  <a:pt x="492" y="317"/>
                </a:lnTo>
                <a:lnTo>
                  <a:pt x="505" y="325"/>
                </a:lnTo>
                <a:lnTo>
                  <a:pt x="520" y="329"/>
                </a:lnTo>
                <a:lnTo>
                  <a:pt x="537" y="334"/>
                </a:lnTo>
                <a:lnTo>
                  <a:pt x="556" y="336"/>
                </a:lnTo>
                <a:lnTo>
                  <a:pt x="556" y="33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>
              <a:ea typeface="Microsoft YaHei Regular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820660" y="4382270"/>
            <a:ext cx="30804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zhaoyi@buaa.edu.cn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1136966" y="4912307"/>
            <a:ext cx="537914" cy="381641"/>
            <a:chOff x="328613" y="4324350"/>
            <a:chExt cx="1841500" cy="1306513"/>
          </a:xfrm>
        </p:grpSpPr>
        <p:sp>
          <p:nvSpPr>
            <p:cNvPr id="14" name="Freeform 14"/>
            <p:cNvSpPr>
              <a:spLocks/>
            </p:cNvSpPr>
            <p:nvPr/>
          </p:nvSpPr>
          <p:spPr bwMode="auto">
            <a:xfrm>
              <a:off x="328613" y="5019675"/>
              <a:ext cx="1385887" cy="611188"/>
            </a:xfrm>
            <a:custGeom>
              <a:avLst/>
              <a:gdLst>
                <a:gd name="T0" fmla="*/ 804 w 873"/>
                <a:gd name="T1" fmla="*/ 281 h 385"/>
                <a:gd name="T2" fmla="*/ 804 w 873"/>
                <a:gd name="T3" fmla="*/ 281 h 385"/>
                <a:gd name="T4" fmla="*/ 779 w 873"/>
                <a:gd name="T5" fmla="*/ 279 h 385"/>
                <a:gd name="T6" fmla="*/ 779 w 873"/>
                <a:gd name="T7" fmla="*/ 279 h 385"/>
                <a:gd name="T8" fmla="*/ 750 w 873"/>
                <a:gd name="T9" fmla="*/ 277 h 385"/>
                <a:gd name="T10" fmla="*/ 721 w 873"/>
                <a:gd name="T11" fmla="*/ 268 h 385"/>
                <a:gd name="T12" fmla="*/ 694 w 873"/>
                <a:gd name="T13" fmla="*/ 260 h 385"/>
                <a:gd name="T14" fmla="*/ 667 w 873"/>
                <a:gd name="T15" fmla="*/ 247 h 385"/>
                <a:gd name="T16" fmla="*/ 642 w 873"/>
                <a:gd name="T17" fmla="*/ 233 h 385"/>
                <a:gd name="T18" fmla="*/ 617 w 873"/>
                <a:gd name="T19" fmla="*/ 214 h 385"/>
                <a:gd name="T20" fmla="*/ 596 w 873"/>
                <a:gd name="T21" fmla="*/ 195 h 385"/>
                <a:gd name="T22" fmla="*/ 575 w 873"/>
                <a:gd name="T23" fmla="*/ 172 h 385"/>
                <a:gd name="T24" fmla="*/ 575 w 873"/>
                <a:gd name="T25" fmla="*/ 172 h 385"/>
                <a:gd name="T26" fmla="*/ 554 w 873"/>
                <a:gd name="T27" fmla="*/ 147 h 385"/>
                <a:gd name="T28" fmla="*/ 537 w 873"/>
                <a:gd name="T29" fmla="*/ 118 h 385"/>
                <a:gd name="T30" fmla="*/ 525 w 873"/>
                <a:gd name="T31" fmla="*/ 89 h 385"/>
                <a:gd name="T32" fmla="*/ 515 w 873"/>
                <a:gd name="T33" fmla="*/ 58 h 385"/>
                <a:gd name="T34" fmla="*/ 435 w 873"/>
                <a:gd name="T35" fmla="*/ 147 h 385"/>
                <a:gd name="T36" fmla="*/ 308 w 873"/>
                <a:gd name="T37" fmla="*/ 0 h 385"/>
                <a:gd name="T38" fmla="*/ 308 w 873"/>
                <a:gd name="T39" fmla="*/ 0 h 385"/>
                <a:gd name="T40" fmla="*/ 279 w 873"/>
                <a:gd name="T41" fmla="*/ 12 h 385"/>
                <a:gd name="T42" fmla="*/ 250 w 873"/>
                <a:gd name="T43" fmla="*/ 25 h 385"/>
                <a:gd name="T44" fmla="*/ 223 w 873"/>
                <a:gd name="T45" fmla="*/ 39 h 385"/>
                <a:gd name="T46" fmla="*/ 198 w 873"/>
                <a:gd name="T47" fmla="*/ 58 h 385"/>
                <a:gd name="T48" fmla="*/ 173 w 873"/>
                <a:gd name="T49" fmla="*/ 77 h 385"/>
                <a:gd name="T50" fmla="*/ 150 w 873"/>
                <a:gd name="T51" fmla="*/ 97 h 385"/>
                <a:gd name="T52" fmla="*/ 127 w 873"/>
                <a:gd name="T53" fmla="*/ 120 h 385"/>
                <a:gd name="T54" fmla="*/ 106 w 873"/>
                <a:gd name="T55" fmla="*/ 143 h 385"/>
                <a:gd name="T56" fmla="*/ 87 w 873"/>
                <a:gd name="T57" fmla="*/ 170 h 385"/>
                <a:gd name="T58" fmla="*/ 69 w 873"/>
                <a:gd name="T59" fmla="*/ 197 h 385"/>
                <a:gd name="T60" fmla="*/ 52 w 873"/>
                <a:gd name="T61" fmla="*/ 225 h 385"/>
                <a:gd name="T62" fmla="*/ 40 w 873"/>
                <a:gd name="T63" fmla="*/ 256 h 385"/>
                <a:gd name="T64" fmla="*/ 27 w 873"/>
                <a:gd name="T65" fmla="*/ 285 h 385"/>
                <a:gd name="T66" fmla="*/ 15 w 873"/>
                <a:gd name="T67" fmla="*/ 318 h 385"/>
                <a:gd name="T68" fmla="*/ 6 w 873"/>
                <a:gd name="T69" fmla="*/ 352 h 385"/>
                <a:gd name="T70" fmla="*/ 0 w 873"/>
                <a:gd name="T71" fmla="*/ 385 h 385"/>
                <a:gd name="T72" fmla="*/ 873 w 873"/>
                <a:gd name="T73" fmla="*/ 385 h 385"/>
                <a:gd name="T74" fmla="*/ 873 w 873"/>
                <a:gd name="T75" fmla="*/ 385 h 385"/>
                <a:gd name="T76" fmla="*/ 867 w 873"/>
                <a:gd name="T77" fmla="*/ 358 h 385"/>
                <a:gd name="T78" fmla="*/ 860 w 873"/>
                <a:gd name="T79" fmla="*/ 331 h 385"/>
                <a:gd name="T80" fmla="*/ 852 w 873"/>
                <a:gd name="T81" fmla="*/ 304 h 385"/>
                <a:gd name="T82" fmla="*/ 844 w 873"/>
                <a:gd name="T83" fmla="*/ 279 h 385"/>
                <a:gd name="T84" fmla="*/ 844 w 873"/>
                <a:gd name="T85" fmla="*/ 279 h 385"/>
                <a:gd name="T86" fmla="*/ 823 w 873"/>
                <a:gd name="T87" fmla="*/ 281 h 385"/>
                <a:gd name="T88" fmla="*/ 804 w 873"/>
                <a:gd name="T89" fmla="*/ 281 h 385"/>
                <a:gd name="T90" fmla="*/ 804 w 873"/>
                <a:gd name="T91" fmla="*/ 281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873" h="385">
                  <a:moveTo>
                    <a:pt x="804" y="281"/>
                  </a:moveTo>
                  <a:lnTo>
                    <a:pt x="804" y="281"/>
                  </a:lnTo>
                  <a:lnTo>
                    <a:pt x="779" y="279"/>
                  </a:lnTo>
                  <a:lnTo>
                    <a:pt x="779" y="279"/>
                  </a:lnTo>
                  <a:lnTo>
                    <a:pt x="750" y="277"/>
                  </a:lnTo>
                  <a:lnTo>
                    <a:pt x="721" y="268"/>
                  </a:lnTo>
                  <a:lnTo>
                    <a:pt x="694" y="260"/>
                  </a:lnTo>
                  <a:lnTo>
                    <a:pt x="667" y="247"/>
                  </a:lnTo>
                  <a:lnTo>
                    <a:pt x="642" y="233"/>
                  </a:lnTo>
                  <a:lnTo>
                    <a:pt x="617" y="214"/>
                  </a:lnTo>
                  <a:lnTo>
                    <a:pt x="596" y="195"/>
                  </a:lnTo>
                  <a:lnTo>
                    <a:pt x="575" y="172"/>
                  </a:lnTo>
                  <a:lnTo>
                    <a:pt x="575" y="172"/>
                  </a:lnTo>
                  <a:lnTo>
                    <a:pt x="554" y="147"/>
                  </a:lnTo>
                  <a:lnTo>
                    <a:pt x="537" y="118"/>
                  </a:lnTo>
                  <a:lnTo>
                    <a:pt x="525" y="89"/>
                  </a:lnTo>
                  <a:lnTo>
                    <a:pt x="515" y="58"/>
                  </a:lnTo>
                  <a:lnTo>
                    <a:pt x="435" y="147"/>
                  </a:lnTo>
                  <a:lnTo>
                    <a:pt x="308" y="0"/>
                  </a:lnTo>
                  <a:lnTo>
                    <a:pt x="308" y="0"/>
                  </a:lnTo>
                  <a:lnTo>
                    <a:pt x="279" y="12"/>
                  </a:lnTo>
                  <a:lnTo>
                    <a:pt x="250" y="25"/>
                  </a:lnTo>
                  <a:lnTo>
                    <a:pt x="223" y="39"/>
                  </a:lnTo>
                  <a:lnTo>
                    <a:pt x="198" y="58"/>
                  </a:lnTo>
                  <a:lnTo>
                    <a:pt x="173" y="77"/>
                  </a:lnTo>
                  <a:lnTo>
                    <a:pt x="150" y="97"/>
                  </a:lnTo>
                  <a:lnTo>
                    <a:pt x="127" y="120"/>
                  </a:lnTo>
                  <a:lnTo>
                    <a:pt x="106" y="143"/>
                  </a:lnTo>
                  <a:lnTo>
                    <a:pt x="87" y="170"/>
                  </a:lnTo>
                  <a:lnTo>
                    <a:pt x="69" y="197"/>
                  </a:lnTo>
                  <a:lnTo>
                    <a:pt x="52" y="225"/>
                  </a:lnTo>
                  <a:lnTo>
                    <a:pt x="40" y="256"/>
                  </a:lnTo>
                  <a:lnTo>
                    <a:pt x="27" y="285"/>
                  </a:lnTo>
                  <a:lnTo>
                    <a:pt x="15" y="318"/>
                  </a:lnTo>
                  <a:lnTo>
                    <a:pt x="6" y="352"/>
                  </a:lnTo>
                  <a:lnTo>
                    <a:pt x="0" y="385"/>
                  </a:lnTo>
                  <a:lnTo>
                    <a:pt x="873" y="385"/>
                  </a:lnTo>
                  <a:lnTo>
                    <a:pt x="873" y="385"/>
                  </a:lnTo>
                  <a:lnTo>
                    <a:pt x="867" y="358"/>
                  </a:lnTo>
                  <a:lnTo>
                    <a:pt x="860" y="331"/>
                  </a:lnTo>
                  <a:lnTo>
                    <a:pt x="852" y="304"/>
                  </a:lnTo>
                  <a:lnTo>
                    <a:pt x="844" y="279"/>
                  </a:lnTo>
                  <a:lnTo>
                    <a:pt x="844" y="279"/>
                  </a:lnTo>
                  <a:lnTo>
                    <a:pt x="823" y="281"/>
                  </a:lnTo>
                  <a:lnTo>
                    <a:pt x="804" y="281"/>
                  </a:lnTo>
                  <a:lnTo>
                    <a:pt x="804" y="28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Microsoft YaHei Regular" charset="-122"/>
              </a:endParaRPr>
            </a:p>
          </p:txBody>
        </p:sp>
        <p:sp>
          <p:nvSpPr>
            <p:cNvPr id="15" name="Freeform 15"/>
            <p:cNvSpPr>
              <a:spLocks/>
            </p:cNvSpPr>
            <p:nvPr/>
          </p:nvSpPr>
          <p:spPr bwMode="auto">
            <a:xfrm>
              <a:off x="682625" y="4324350"/>
              <a:ext cx="668337" cy="677863"/>
            </a:xfrm>
            <a:custGeom>
              <a:avLst/>
              <a:gdLst>
                <a:gd name="T0" fmla="*/ 283 w 421"/>
                <a:gd name="T1" fmla="*/ 392 h 427"/>
                <a:gd name="T2" fmla="*/ 298 w 421"/>
                <a:gd name="T3" fmla="*/ 323 h 427"/>
                <a:gd name="T4" fmla="*/ 327 w 421"/>
                <a:gd name="T5" fmla="*/ 260 h 427"/>
                <a:gd name="T6" fmla="*/ 369 w 421"/>
                <a:gd name="T7" fmla="*/ 208 h 427"/>
                <a:gd name="T8" fmla="*/ 421 w 421"/>
                <a:gd name="T9" fmla="*/ 165 h 427"/>
                <a:gd name="T10" fmla="*/ 417 w 421"/>
                <a:gd name="T11" fmla="*/ 148 h 427"/>
                <a:gd name="T12" fmla="*/ 402 w 421"/>
                <a:gd name="T13" fmla="*/ 115 h 427"/>
                <a:gd name="T14" fmla="*/ 383 w 421"/>
                <a:gd name="T15" fmla="*/ 85 h 427"/>
                <a:gd name="T16" fmla="*/ 360 w 421"/>
                <a:gd name="T17" fmla="*/ 58 h 427"/>
                <a:gd name="T18" fmla="*/ 333 w 421"/>
                <a:gd name="T19" fmla="*/ 37 h 427"/>
                <a:gd name="T20" fmla="*/ 302 w 421"/>
                <a:gd name="T21" fmla="*/ 19 h 427"/>
                <a:gd name="T22" fmla="*/ 269 w 421"/>
                <a:gd name="T23" fmla="*/ 6 h 427"/>
                <a:gd name="T24" fmla="*/ 231 w 421"/>
                <a:gd name="T25" fmla="*/ 0 h 427"/>
                <a:gd name="T26" fmla="*/ 212 w 421"/>
                <a:gd name="T27" fmla="*/ 0 h 427"/>
                <a:gd name="T28" fmla="*/ 171 w 421"/>
                <a:gd name="T29" fmla="*/ 4 h 427"/>
                <a:gd name="T30" fmla="*/ 129 w 421"/>
                <a:gd name="T31" fmla="*/ 17 h 427"/>
                <a:gd name="T32" fmla="*/ 94 w 421"/>
                <a:gd name="T33" fmla="*/ 35 h 427"/>
                <a:gd name="T34" fmla="*/ 62 w 421"/>
                <a:gd name="T35" fmla="*/ 62 h 427"/>
                <a:gd name="T36" fmla="*/ 35 w 421"/>
                <a:gd name="T37" fmla="*/ 94 h 427"/>
                <a:gd name="T38" fmla="*/ 17 w 421"/>
                <a:gd name="T39" fmla="*/ 131 h 427"/>
                <a:gd name="T40" fmla="*/ 4 w 421"/>
                <a:gd name="T41" fmla="*/ 171 h 427"/>
                <a:gd name="T42" fmla="*/ 0 w 421"/>
                <a:gd name="T43" fmla="*/ 212 h 427"/>
                <a:gd name="T44" fmla="*/ 0 w 421"/>
                <a:gd name="T45" fmla="*/ 235 h 427"/>
                <a:gd name="T46" fmla="*/ 8 w 421"/>
                <a:gd name="T47" fmla="*/ 277 h 427"/>
                <a:gd name="T48" fmla="*/ 25 w 421"/>
                <a:gd name="T49" fmla="*/ 315 h 427"/>
                <a:gd name="T50" fmla="*/ 48 w 421"/>
                <a:gd name="T51" fmla="*/ 350 h 427"/>
                <a:gd name="T52" fmla="*/ 77 w 421"/>
                <a:gd name="T53" fmla="*/ 379 h 427"/>
                <a:gd name="T54" fmla="*/ 110 w 421"/>
                <a:gd name="T55" fmla="*/ 402 h 427"/>
                <a:gd name="T56" fmla="*/ 150 w 421"/>
                <a:gd name="T57" fmla="*/ 417 h 427"/>
                <a:gd name="T58" fmla="*/ 192 w 421"/>
                <a:gd name="T59" fmla="*/ 425 h 427"/>
                <a:gd name="T60" fmla="*/ 212 w 421"/>
                <a:gd name="T61" fmla="*/ 427 h 427"/>
                <a:gd name="T62" fmla="*/ 248 w 421"/>
                <a:gd name="T63" fmla="*/ 423 h 427"/>
                <a:gd name="T64" fmla="*/ 281 w 421"/>
                <a:gd name="T65" fmla="*/ 415 h 427"/>
                <a:gd name="T66" fmla="*/ 283 w 421"/>
                <a:gd name="T67" fmla="*/ 392 h 4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21" h="427">
                  <a:moveTo>
                    <a:pt x="283" y="392"/>
                  </a:moveTo>
                  <a:lnTo>
                    <a:pt x="283" y="392"/>
                  </a:lnTo>
                  <a:lnTo>
                    <a:pt x="287" y="356"/>
                  </a:lnTo>
                  <a:lnTo>
                    <a:pt x="298" y="323"/>
                  </a:lnTo>
                  <a:lnTo>
                    <a:pt x="310" y="292"/>
                  </a:lnTo>
                  <a:lnTo>
                    <a:pt x="327" y="260"/>
                  </a:lnTo>
                  <a:lnTo>
                    <a:pt x="346" y="233"/>
                  </a:lnTo>
                  <a:lnTo>
                    <a:pt x="369" y="208"/>
                  </a:lnTo>
                  <a:lnTo>
                    <a:pt x="394" y="185"/>
                  </a:lnTo>
                  <a:lnTo>
                    <a:pt x="421" y="165"/>
                  </a:lnTo>
                  <a:lnTo>
                    <a:pt x="421" y="165"/>
                  </a:lnTo>
                  <a:lnTo>
                    <a:pt x="417" y="148"/>
                  </a:lnTo>
                  <a:lnTo>
                    <a:pt x="410" y="131"/>
                  </a:lnTo>
                  <a:lnTo>
                    <a:pt x="402" y="115"/>
                  </a:lnTo>
                  <a:lnTo>
                    <a:pt x="394" y="100"/>
                  </a:lnTo>
                  <a:lnTo>
                    <a:pt x="383" y="85"/>
                  </a:lnTo>
                  <a:lnTo>
                    <a:pt x="373" y="71"/>
                  </a:lnTo>
                  <a:lnTo>
                    <a:pt x="360" y="58"/>
                  </a:lnTo>
                  <a:lnTo>
                    <a:pt x="348" y="48"/>
                  </a:lnTo>
                  <a:lnTo>
                    <a:pt x="333" y="37"/>
                  </a:lnTo>
                  <a:lnTo>
                    <a:pt x="319" y="27"/>
                  </a:lnTo>
                  <a:lnTo>
                    <a:pt x="302" y="19"/>
                  </a:lnTo>
                  <a:lnTo>
                    <a:pt x="285" y="12"/>
                  </a:lnTo>
                  <a:lnTo>
                    <a:pt x="269" y="6"/>
                  </a:lnTo>
                  <a:lnTo>
                    <a:pt x="250" y="2"/>
                  </a:lnTo>
                  <a:lnTo>
                    <a:pt x="231" y="0"/>
                  </a:lnTo>
                  <a:lnTo>
                    <a:pt x="212" y="0"/>
                  </a:lnTo>
                  <a:lnTo>
                    <a:pt x="212" y="0"/>
                  </a:lnTo>
                  <a:lnTo>
                    <a:pt x="192" y="0"/>
                  </a:lnTo>
                  <a:lnTo>
                    <a:pt x="171" y="4"/>
                  </a:lnTo>
                  <a:lnTo>
                    <a:pt x="150" y="10"/>
                  </a:lnTo>
                  <a:lnTo>
                    <a:pt x="129" y="17"/>
                  </a:lnTo>
                  <a:lnTo>
                    <a:pt x="110" y="25"/>
                  </a:lnTo>
                  <a:lnTo>
                    <a:pt x="94" y="35"/>
                  </a:lnTo>
                  <a:lnTo>
                    <a:pt x="77" y="48"/>
                  </a:lnTo>
                  <a:lnTo>
                    <a:pt x="62" y="62"/>
                  </a:lnTo>
                  <a:lnTo>
                    <a:pt x="48" y="77"/>
                  </a:lnTo>
                  <a:lnTo>
                    <a:pt x="35" y="94"/>
                  </a:lnTo>
                  <a:lnTo>
                    <a:pt x="25" y="112"/>
                  </a:lnTo>
                  <a:lnTo>
                    <a:pt x="17" y="131"/>
                  </a:lnTo>
                  <a:lnTo>
                    <a:pt x="8" y="150"/>
                  </a:lnTo>
                  <a:lnTo>
                    <a:pt x="4" y="171"/>
                  </a:lnTo>
                  <a:lnTo>
                    <a:pt x="0" y="192"/>
                  </a:lnTo>
                  <a:lnTo>
                    <a:pt x="0" y="212"/>
                  </a:lnTo>
                  <a:lnTo>
                    <a:pt x="0" y="212"/>
                  </a:lnTo>
                  <a:lnTo>
                    <a:pt x="0" y="235"/>
                  </a:lnTo>
                  <a:lnTo>
                    <a:pt x="4" y="256"/>
                  </a:lnTo>
                  <a:lnTo>
                    <a:pt x="8" y="277"/>
                  </a:lnTo>
                  <a:lnTo>
                    <a:pt x="17" y="296"/>
                  </a:lnTo>
                  <a:lnTo>
                    <a:pt x="25" y="315"/>
                  </a:lnTo>
                  <a:lnTo>
                    <a:pt x="35" y="333"/>
                  </a:lnTo>
                  <a:lnTo>
                    <a:pt x="48" y="350"/>
                  </a:lnTo>
                  <a:lnTo>
                    <a:pt x="62" y="365"/>
                  </a:lnTo>
                  <a:lnTo>
                    <a:pt x="77" y="379"/>
                  </a:lnTo>
                  <a:lnTo>
                    <a:pt x="94" y="390"/>
                  </a:lnTo>
                  <a:lnTo>
                    <a:pt x="110" y="402"/>
                  </a:lnTo>
                  <a:lnTo>
                    <a:pt x="129" y="410"/>
                  </a:lnTo>
                  <a:lnTo>
                    <a:pt x="150" y="417"/>
                  </a:lnTo>
                  <a:lnTo>
                    <a:pt x="171" y="423"/>
                  </a:lnTo>
                  <a:lnTo>
                    <a:pt x="192" y="425"/>
                  </a:lnTo>
                  <a:lnTo>
                    <a:pt x="212" y="427"/>
                  </a:lnTo>
                  <a:lnTo>
                    <a:pt x="212" y="427"/>
                  </a:lnTo>
                  <a:lnTo>
                    <a:pt x="231" y="427"/>
                  </a:lnTo>
                  <a:lnTo>
                    <a:pt x="248" y="423"/>
                  </a:lnTo>
                  <a:lnTo>
                    <a:pt x="264" y="421"/>
                  </a:lnTo>
                  <a:lnTo>
                    <a:pt x="281" y="415"/>
                  </a:lnTo>
                  <a:lnTo>
                    <a:pt x="281" y="415"/>
                  </a:lnTo>
                  <a:lnTo>
                    <a:pt x="283" y="392"/>
                  </a:lnTo>
                  <a:lnTo>
                    <a:pt x="283" y="39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Microsoft YaHei Regular" charset="-122"/>
              </a:endParaRPr>
            </a:p>
          </p:txBody>
        </p:sp>
        <p:sp>
          <p:nvSpPr>
            <p:cNvPr id="16" name="Freeform 16"/>
            <p:cNvSpPr>
              <a:spLocks noEditPoints="1"/>
            </p:cNvSpPr>
            <p:nvPr/>
          </p:nvSpPr>
          <p:spPr bwMode="auto">
            <a:xfrm>
              <a:off x="1195388" y="4578350"/>
              <a:ext cx="974725" cy="1052513"/>
            </a:xfrm>
            <a:custGeom>
              <a:avLst/>
              <a:gdLst>
                <a:gd name="T0" fmla="*/ 491 w 614"/>
                <a:gd name="T1" fmla="*/ 371 h 663"/>
                <a:gd name="T2" fmla="*/ 516 w 614"/>
                <a:gd name="T3" fmla="*/ 282 h 663"/>
                <a:gd name="T4" fmla="*/ 506 w 614"/>
                <a:gd name="T5" fmla="*/ 180 h 663"/>
                <a:gd name="T6" fmla="*/ 456 w 614"/>
                <a:gd name="T7" fmla="*/ 92 h 663"/>
                <a:gd name="T8" fmla="*/ 400 w 614"/>
                <a:gd name="T9" fmla="*/ 42 h 663"/>
                <a:gd name="T10" fmla="*/ 306 w 614"/>
                <a:gd name="T11" fmla="*/ 5 h 663"/>
                <a:gd name="T12" fmla="*/ 229 w 614"/>
                <a:gd name="T13" fmla="*/ 2 h 663"/>
                <a:gd name="T14" fmla="*/ 133 w 614"/>
                <a:gd name="T15" fmla="*/ 32 h 663"/>
                <a:gd name="T16" fmla="*/ 58 w 614"/>
                <a:gd name="T17" fmla="*/ 96 h 663"/>
                <a:gd name="T18" fmla="*/ 12 w 614"/>
                <a:gd name="T19" fmla="*/ 184 h 663"/>
                <a:gd name="T20" fmla="*/ 0 w 614"/>
                <a:gd name="T21" fmla="*/ 261 h 663"/>
                <a:gd name="T22" fmla="*/ 21 w 614"/>
                <a:gd name="T23" fmla="*/ 359 h 663"/>
                <a:gd name="T24" fmla="*/ 60 w 614"/>
                <a:gd name="T25" fmla="*/ 423 h 663"/>
                <a:gd name="T26" fmla="*/ 139 w 614"/>
                <a:gd name="T27" fmla="*/ 488 h 663"/>
                <a:gd name="T28" fmla="*/ 237 w 614"/>
                <a:gd name="T29" fmla="*/ 515 h 663"/>
                <a:gd name="T30" fmla="*/ 325 w 614"/>
                <a:gd name="T31" fmla="*/ 509 h 663"/>
                <a:gd name="T32" fmla="*/ 483 w 614"/>
                <a:gd name="T33" fmla="*/ 646 h 663"/>
                <a:gd name="T34" fmla="*/ 527 w 614"/>
                <a:gd name="T35" fmla="*/ 663 h 663"/>
                <a:gd name="T36" fmla="*/ 585 w 614"/>
                <a:gd name="T37" fmla="*/ 644 h 663"/>
                <a:gd name="T38" fmla="*/ 610 w 614"/>
                <a:gd name="T39" fmla="*/ 607 h 663"/>
                <a:gd name="T40" fmla="*/ 604 w 614"/>
                <a:gd name="T41" fmla="*/ 546 h 663"/>
                <a:gd name="T42" fmla="*/ 452 w 614"/>
                <a:gd name="T43" fmla="*/ 275 h 663"/>
                <a:gd name="T44" fmla="*/ 429 w 614"/>
                <a:gd name="T45" fmla="*/ 348 h 663"/>
                <a:gd name="T46" fmla="*/ 383 w 614"/>
                <a:gd name="T47" fmla="*/ 407 h 663"/>
                <a:gd name="T48" fmla="*/ 319 w 614"/>
                <a:gd name="T49" fmla="*/ 442 h 663"/>
                <a:gd name="T50" fmla="*/ 241 w 614"/>
                <a:gd name="T51" fmla="*/ 450 h 663"/>
                <a:gd name="T52" fmla="*/ 185 w 614"/>
                <a:gd name="T53" fmla="*/ 436 h 663"/>
                <a:gd name="T54" fmla="*/ 125 w 614"/>
                <a:gd name="T55" fmla="*/ 396 h 663"/>
                <a:gd name="T56" fmla="*/ 83 w 614"/>
                <a:gd name="T57" fmla="*/ 334 h 663"/>
                <a:gd name="T58" fmla="*/ 66 w 614"/>
                <a:gd name="T59" fmla="*/ 261 h 663"/>
                <a:gd name="T60" fmla="*/ 75 w 614"/>
                <a:gd name="T61" fmla="*/ 203 h 663"/>
                <a:gd name="T62" fmla="*/ 110 w 614"/>
                <a:gd name="T63" fmla="*/ 136 h 663"/>
                <a:gd name="T64" fmla="*/ 166 w 614"/>
                <a:gd name="T65" fmla="*/ 90 h 663"/>
                <a:gd name="T66" fmla="*/ 237 w 614"/>
                <a:gd name="T67" fmla="*/ 67 h 663"/>
                <a:gd name="T68" fmla="*/ 296 w 614"/>
                <a:gd name="T69" fmla="*/ 69 h 663"/>
                <a:gd name="T70" fmla="*/ 366 w 614"/>
                <a:gd name="T71" fmla="*/ 96 h 663"/>
                <a:gd name="T72" fmla="*/ 419 w 614"/>
                <a:gd name="T73" fmla="*/ 148 h 663"/>
                <a:gd name="T74" fmla="*/ 448 w 614"/>
                <a:gd name="T75" fmla="*/ 217 h 663"/>
                <a:gd name="T76" fmla="*/ 452 w 614"/>
                <a:gd name="T77" fmla="*/ 275 h 663"/>
                <a:gd name="T78" fmla="*/ 260 w 614"/>
                <a:gd name="T79" fmla="*/ 98 h 663"/>
                <a:gd name="T80" fmla="*/ 166 w 614"/>
                <a:gd name="T81" fmla="*/ 132 h 663"/>
                <a:gd name="T82" fmla="*/ 160 w 614"/>
                <a:gd name="T83" fmla="*/ 148 h 663"/>
                <a:gd name="T84" fmla="*/ 173 w 614"/>
                <a:gd name="T85" fmla="*/ 159 h 663"/>
                <a:gd name="T86" fmla="*/ 202 w 614"/>
                <a:gd name="T87" fmla="*/ 144 h 663"/>
                <a:gd name="T88" fmla="*/ 260 w 614"/>
                <a:gd name="T89" fmla="*/ 130 h 663"/>
                <a:gd name="T90" fmla="*/ 316 w 614"/>
                <a:gd name="T91" fmla="*/ 144 h 663"/>
                <a:gd name="T92" fmla="*/ 358 w 614"/>
                <a:gd name="T93" fmla="*/ 175 h 663"/>
                <a:gd name="T94" fmla="*/ 375 w 614"/>
                <a:gd name="T95" fmla="*/ 173 h 663"/>
                <a:gd name="T96" fmla="*/ 375 w 614"/>
                <a:gd name="T97" fmla="*/ 153 h 663"/>
                <a:gd name="T98" fmla="*/ 344 w 614"/>
                <a:gd name="T99" fmla="*/ 123 h 663"/>
                <a:gd name="T100" fmla="*/ 289 w 614"/>
                <a:gd name="T101" fmla="*/ 102 h 6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614" h="663">
                  <a:moveTo>
                    <a:pt x="596" y="532"/>
                  </a:moveTo>
                  <a:lnTo>
                    <a:pt x="477" y="398"/>
                  </a:lnTo>
                  <a:lnTo>
                    <a:pt x="477" y="398"/>
                  </a:lnTo>
                  <a:lnTo>
                    <a:pt x="491" y="371"/>
                  </a:lnTo>
                  <a:lnTo>
                    <a:pt x="504" y="342"/>
                  </a:lnTo>
                  <a:lnTo>
                    <a:pt x="512" y="313"/>
                  </a:lnTo>
                  <a:lnTo>
                    <a:pt x="516" y="282"/>
                  </a:lnTo>
                  <a:lnTo>
                    <a:pt x="516" y="282"/>
                  </a:lnTo>
                  <a:lnTo>
                    <a:pt x="516" y="255"/>
                  </a:lnTo>
                  <a:lnTo>
                    <a:pt x="516" y="230"/>
                  </a:lnTo>
                  <a:lnTo>
                    <a:pt x="512" y="205"/>
                  </a:lnTo>
                  <a:lnTo>
                    <a:pt x="506" y="180"/>
                  </a:lnTo>
                  <a:lnTo>
                    <a:pt x="496" y="157"/>
                  </a:lnTo>
                  <a:lnTo>
                    <a:pt x="485" y="134"/>
                  </a:lnTo>
                  <a:lnTo>
                    <a:pt x="473" y="113"/>
                  </a:lnTo>
                  <a:lnTo>
                    <a:pt x="456" y="92"/>
                  </a:lnTo>
                  <a:lnTo>
                    <a:pt x="456" y="92"/>
                  </a:lnTo>
                  <a:lnTo>
                    <a:pt x="439" y="73"/>
                  </a:lnTo>
                  <a:lnTo>
                    <a:pt x="421" y="57"/>
                  </a:lnTo>
                  <a:lnTo>
                    <a:pt x="400" y="42"/>
                  </a:lnTo>
                  <a:lnTo>
                    <a:pt x="379" y="30"/>
                  </a:lnTo>
                  <a:lnTo>
                    <a:pt x="356" y="19"/>
                  </a:lnTo>
                  <a:lnTo>
                    <a:pt x="331" y="11"/>
                  </a:lnTo>
                  <a:lnTo>
                    <a:pt x="306" y="5"/>
                  </a:lnTo>
                  <a:lnTo>
                    <a:pt x="281" y="0"/>
                  </a:lnTo>
                  <a:lnTo>
                    <a:pt x="281" y="0"/>
                  </a:lnTo>
                  <a:lnTo>
                    <a:pt x="256" y="0"/>
                  </a:lnTo>
                  <a:lnTo>
                    <a:pt x="229" y="2"/>
                  </a:lnTo>
                  <a:lnTo>
                    <a:pt x="204" y="7"/>
                  </a:lnTo>
                  <a:lnTo>
                    <a:pt x="179" y="13"/>
                  </a:lnTo>
                  <a:lnTo>
                    <a:pt x="156" y="21"/>
                  </a:lnTo>
                  <a:lnTo>
                    <a:pt x="133" y="32"/>
                  </a:lnTo>
                  <a:lnTo>
                    <a:pt x="112" y="46"/>
                  </a:lnTo>
                  <a:lnTo>
                    <a:pt x="94" y="61"/>
                  </a:lnTo>
                  <a:lnTo>
                    <a:pt x="75" y="77"/>
                  </a:lnTo>
                  <a:lnTo>
                    <a:pt x="58" y="96"/>
                  </a:lnTo>
                  <a:lnTo>
                    <a:pt x="44" y="115"/>
                  </a:lnTo>
                  <a:lnTo>
                    <a:pt x="31" y="138"/>
                  </a:lnTo>
                  <a:lnTo>
                    <a:pt x="21" y="161"/>
                  </a:lnTo>
                  <a:lnTo>
                    <a:pt x="12" y="184"/>
                  </a:lnTo>
                  <a:lnTo>
                    <a:pt x="6" y="209"/>
                  </a:lnTo>
                  <a:lnTo>
                    <a:pt x="2" y="236"/>
                  </a:lnTo>
                  <a:lnTo>
                    <a:pt x="2" y="236"/>
                  </a:lnTo>
                  <a:lnTo>
                    <a:pt x="0" y="261"/>
                  </a:lnTo>
                  <a:lnTo>
                    <a:pt x="2" y="286"/>
                  </a:lnTo>
                  <a:lnTo>
                    <a:pt x="6" y="311"/>
                  </a:lnTo>
                  <a:lnTo>
                    <a:pt x="12" y="336"/>
                  </a:lnTo>
                  <a:lnTo>
                    <a:pt x="21" y="359"/>
                  </a:lnTo>
                  <a:lnTo>
                    <a:pt x="33" y="382"/>
                  </a:lnTo>
                  <a:lnTo>
                    <a:pt x="46" y="405"/>
                  </a:lnTo>
                  <a:lnTo>
                    <a:pt x="60" y="423"/>
                  </a:lnTo>
                  <a:lnTo>
                    <a:pt x="60" y="423"/>
                  </a:lnTo>
                  <a:lnTo>
                    <a:pt x="79" y="442"/>
                  </a:lnTo>
                  <a:lnTo>
                    <a:pt x="98" y="461"/>
                  </a:lnTo>
                  <a:lnTo>
                    <a:pt x="119" y="475"/>
                  </a:lnTo>
                  <a:lnTo>
                    <a:pt x="139" y="488"/>
                  </a:lnTo>
                  <a:lnTo>
                    <a:pt x="162" y="498"/>
                  </a:lnTo>
                  <a:lnTo>
                    <a:pt x="187" y="507"/>
                  </a:lnTo>
                  <a:lnTo>
                    <a:pt x="210" y="513"/>
                  </a:lnTo>
                  <a:lnTo>
                    <a:pt x="237" y="515"/>
                  </a:lnTo>
                  <a:lnTo>
                    <a:pt x="237" y="515"/>
                  </a:lnTo>
                  <a:lnTo>
                    <a:pt x="266" y="517"/>
                  </a:lnTo>
                  <a:lnTo>
                    <a:pt x="296" y="513"/>
                  </a:lnTo>
                  <a:lnTo>
                    <a:pt x="325" y="509"/>
                  </a:lnTo>
                  <a:lnTo>
                    <a:pt x="352" y="498"/>
                  </a:lnTo>
                  <a:lnTo>
                    <a:pt x="473" y="636"/>
                  </a:lnTo>
                  <a:lnTo>
                    <a:pt x="473" y="636"/>
                  </a:lnTo>
                  <a:lnTo>
                    <a:pt x="483" y="646"/>
                  </a:lnTo>
                  <a:lnTo>
                    <a:pt x="498" y="655"/>
                  </a:lnTo>
                  <a:lnTo>
                    <a:pt x="512" y="661"/>
                  </a:lnTo>
                  <a:lnTo>
                    <a:pt x="527" y="663"/>
                  </a:lnTo>
                  <a:lnTo>
                    <a:pt x="527" y="663"/>
                  </a:lnTo>
                  <a:lnTo>
                    <a:pt x="544" y="663"/>
                  </a:lnTo>
                  <a:lnTo>
                    <a:pt x="558" y="661"/>
                  </a:lnTo>
                  <a:lnTo>
                    <a:pt x="573" y="655"/>
                  </a:lnTo>
                  <a:lnTo>
                    <a:pt x="585" y="644"/>
                  </a:lnTo>
                  <a:lnTo>
                    <a:pt x="585" y="644"/>
                  </a:lnTo>
                  <a:lnTo>
                    <a:pt x="598" y="634"/>
                  </a:lnTo>
                  <a:lnTo>
                    <a:pt x="606" y="619"/>
                  </a:lnTo>
                  <a:lnTo>
                    <a:pt x="610" y="607"/>
                  </a:lnTo>
                  <a:lnTo>
                    <a:pt x="614" y="590"/>
                  </a:lnTo>
                  <a:lnTo>
                    <a:pt x="614" y="575"/>
                  </a:lnTo>
                  <a:lnTo>
                    <a:pt x="610" y="561"/>
                  </a:lnTo>
                  <a:lnTo>
                    <a:pt x="604" y="546"/>
                  </a:lnTo>
                  <a:lnTo>
                    <a:pt x="596" y="532"/>
                  </a:lnTo>
                  <a:lnTo>
                    <a:pt x="596" y="532"/>
                  </a:lnTo>
                  <a:close/>
                  <a:moveTo>
                    <a:pt x="452" y="275"/>
                  </a:moveTo>
                  <a:lnTo>
                    <a:pt x="452" y="275"/>
                  </a:lnTo>
                  <a:lnTo>
                    <a:pt x="448" y="294"/>
                  </a:lnTo>
                  <a:lnTo>
                    <a:pt x="444" y="313"/>
                  </a:lnTo>
                  <a:lnTo>
                    <a:pt x="437" y="332"/>
                  </a:lnTo>
                  <a:lnTo>
                    <a:pt x="429" y="348"/>
                  </a:lnTo>
                  <a:lnTo>
                    <a:pt x="421" y="365"/>
                  </a:lnTo>
                  <a:lnTo>
                    <a:pt x="408" y="380"/>
                  </a:lnTo>
                  <a:lnTo>
                    <a:pt x="396" y="392"/>
                  </a:lnTo>
                  <a:lnTo>
                    <a:pt x="383" y="407"/>
                  </a:lnTo>
                  <a:lnTo>
                    <a:pt x="369" y="417"/>
                  </a:lnTo>
                  <a:lnTo>
                    <a:pt x="352" y="428"/>
                  </a:lnTo>
                  <a:lnTo>
                    <a:pt x="335" y="436"/>
                  </a:lnTo>
                  <a:lnTo>
                    <a:pt x="319" y="442"/>
                  </a:lnTo>
                  <a:lnTo>
                    <a:pt x="300" y="446"/>
                  </a:lnTo>
                  <a:lnTo>
                    <a:pt x="281" y="450"/>
                  </a:lnTo>
                  <a:lnTo>
                    <a:pt x="262" y="450"/>
                  </a:lnTo>
                  <a:lnTo>
                    <a:pt x="241" y="450"/>
                  </a:lnTo>
                  <a:lnTo>
                    <a:pt x="241" y="450"/>
                  </a:lnTo>
                  <a:lnTo>
                    <a:pt x="223" y="448"/>
                  </a:lnTo>
                  <a:lnTo>
                    <a:pt x="204" y="442"/>
                  </a:lnTo>
                  <a:lnTo>
                    <a:pt x="185" y="436"/>
                  </a:lnTo>
                  <a:lnTo>
                    <a:pt x="169" y="428"/>
                  </a:lnTo>
                  <a:lnTo>
                    <a:pt x="152" y="419"/>
                  </a:lnTo>
                  <a:lnTo>
                    <a:pt x="137" y="409"/>
                  </a:lnTo>
                  <a:lnTo>
                    <a:pt x="125" y="396"/>
                  </a:lnTo>
                  <a:lnTo>
                    <a:pt x="112" y="382"/>
                  </a:lnTo>
                  <a:lnTo>
                    <a:pt x="100" y="367"/>
                  </a:lnTo>
                  <a:lnTo>
                    <a:pt x="91" y="350"/>
                  </a:lnTo>
                  <a:lnTo>
                    <a:pt x="83" y="334"/>
                  </a:lnTo>
                  <a:lnTo>
                    <a:pt x="75" y="317"/>
                  </a:lnTo>
                  <a:lnTo>
                    <a:pt x="71" y="298"/>
                  </a:lnTo>
                  <a:lnTo>
                    <a:pt x="69" y="280"/>
                  </a:lnTo>
                  <a:lnTo>
                    <a:pt x="66" y="261"/>
                  </a:lnTo>
                  <a:lnTo>
                    <a:pt x="66" y="242"/>
                  </a:lnTo>
                  <a:lnTo>
                    <a:pt x="66" y="242"/>
                  </a:lnTo>
                  <a:lnTo>
                    <a:pt x="71" y="221"/>
                  </a:lnTo>
                  <a:lnTo>
                    <a:pt x="75" y="203"/>
                  </a:lnTo>
                  <a:lnTo>
                    <a:pt x="81" y="186"/>
                  </a:lnTo>
                  <a:lnTo>
                    <a:pt x="89" y="167"/>
                  </a:lnTo>
                  <a:lnTo>
                    <a:pt x="98" y="153"/>
                  </a:lnTo>
                  <a:lnTo>
                    <a:pt x="110" y="136"/>
                  </a:lnTo>
                  <a:lnTo>
                    <a:pt x="121" y="123"/>
                  </a:lnTo>
                  <a:lnTo>
                    <a:pt x="135" y="111"/>
                  </a:lnTo>
                  <a:lnTo>
                    <a:pt x="150" y="98"/>
                  </a:lnTo>
                  <a:lnTo>
                    <a:pt x="166" y="90"/>
                  </a:lnTo>
                  <a:lnTo>
                    <a:pt x="183" y="82"/>
                  </a:lnTo>
                  <a:lnTo>
                    <a:pt x="200" y="75"/>
                  </a:lnTo>
                  <a:lnTo>
                    <a:pt x="219" y="69"/>
                  </a:lnTo>
                  <a:lnTo>
                    <a:pt x="237" y="67"/>
                  </a:lnTo>
                  <a:lnTo>
                    <a:pt x="256" y="65"/>
                  </a:lnTo>
                  <a:lnTo>
                    <a:pt x="277" y="65"/>
                  </a:lnTo>
                  <a:lnTo>
                    <a:pt x="277" y="65"/>
                  </a:lnTo>
                  <a:lnTo>
                    <a:pt x="296" y="69"/>
                  </a:lnTo>
                  <a:lnTo>
                    <a:pt x="314" y="73"/>
                  </a:lnTo>
                  <a:lnTo>
                    <a:pt x="333" y="80"/>
                  </a:lnTo>
                  <a:lnTo>
                    <a:pt x="350" y="88"/>
                  </a:lnTo>
                  <a:lnTo>
                    <a:pt x="366" y="96"/>
                  </a:lnTo>
                  <a:lnTo>
                    <a:pt x="381" y="109"/>
                  </a:lnTo>
                  <a:lnTo>
                    <a:pt x="394" y="121"/>
                  </a:lnTo>
                  <a:lnTo>
                    <a:pt x="406" y="134"/>
                  </a:lnTo>
                  <a:lnTo>
                    <a:pt x="419" y="148"/>
                  </a:lnTo>
                  <a:lnTo>
                    <a:pt x="427" y="165"/>
                  </a:lnTo>
                  <a:lnTo>
                    <a:pt x="435" y="182"/>
                  </a:lnTo>
                  <a:lnTo>
                    <a:pt x="444" y="198"/>
                  </a:lnTo>
                  <a:lnTo>
                    <a:pt x="448" y="217"/>
                  </a:lnTo>
                  <a:lnTo>
                    <a:pt x="450" y="236"/>
                  </a:lnTo>
                  <a:lnTo>
                    <a:pt x="452" y="255"/>
                  </a:lnTo>
                  <a:lnTo>
                    <a:pt x="452" y="275"/>
                  </a:lnTo>
                  <a:lnTo>
                    <a:pt x="452" y="275"/>
                  </a:lnTo>
                  <a:close/>
                  <a:moveTo>
                    <a:pt x="273" y="100"/>
                  </a:moveTo>
                  <a:lnTo>
                    <a:pt x="273" y="100"/>
                  </a:lnTo>
                  <a:lnTo>
                    <a:pt x="260" y="98"/>
                  </a:lnTo>
                  <a:lnTo>
                    <a:pt x="260" y="98"/>
                  </a:lnTo>
                  <a:lnTo>
                    <a:pt x="233" y="100"/>
                  </a:lnTo>
                  <a:lnTo>
                    <a:pt x="210" y="107"/>
                  </a:lnTo>
                  <a:lnTo>
                    <a:pt x="187" y="117"/>
                  </a:lnTo>
                  <a:lnTo>
                    <a:pt x="166" y="132"/>
                  </a:lnTo>
                  <a:lnTo>
                    <a:pt x="166" y="132"/>
                  </a:lnTo>
                  <a:lnTo>
                    <a:pt x="162" y="136"/>
                  </a:lnTo>
                  <a:lnTo>
                    <a:pt x="160" y="142"/>
                  </a:lnTo>
                  <a:lnTo>
                    <a:pt x="160" y="148"/>
                  </a:lnTo>
                  <a:lnTo>
                    <a:pt x="162" y="153"/>
                  </a:lnTo>
                  <a:lnTo>
                    <a:pt x="162" y="153"/>
                  </a:lnTo>
                  <a:lnTo>
                    <a:pt x="169" y="157"/>
                  </a:lnTo>
                  <a:lnTo>
                    <a:pt x="173" y="159"/>
                  </a:lnTo>
                  <a:lnTo>
                    <a:pt x="179" y="159"/>
                  </a:lnTo>
                  <a:lnTo>
                    <a:pt x="185" y="155"/>
                  </a:lnTo>
                  <a:lnTo>
                    <a:pt x="185" y="155"/>
                  </a:lnTo>
                  <a:lnTo>
                    <a:pt x="202" y="144"/>
                  </a:lnTo>
                  <a:lnTo>
                    <a:pt x="219" y="136"/>
                  </a:lnTo>
                  <a:lnTo>
                    <a:pt x="239" y="132"/>
                  </a:lnTo>
                  <a:lnTo>
                    <a:pt x="260" y="130"/>
                  </a:lnTo>
                  <a:lnTo>
                    <a:pt x="260" y="130"/>
                  </a:lnTo>
                  <a:lnTo>
                    <a:pt x="271" y="130"/>
                  </a:lnTo>
                  <a:lnTo>
                    <a:pt x="271" y="130"/>
                  </a:lnTo>
                  <a:lnTo>
                    <a:pt x="294" y="136"/>
                  </a:lnTo>
                  <a:lnTo>
                    <a:pt x="316" y="144"/>
                  </a:lnTo>
                  <a:lnTo>
                    <a:pt x="335" y="157"/>
                  </a:lnTo>
                  <a:lnTo>
                    <a:pt x="352" y="171"/>
                  </a:lnTo>
                  <a:lnTo>
                    <a:pt x="352" y="171"/>
                  </a:lnTo>
                  <a:lnTo>
                    <a:pt x="358" y="175"/>
                  </a:lnTo>
                  <a:lnTo>
                    <a:pt x="364" y="178"/>
                  </a:lnTo>
                  <a:lnTo>
                    <a:pt x="371" y="175"/>
                  </a:lnTo>
                  <a:lnTo>
                    <a:pt x="375" y="173"/>
                  </a:lnTo>
                  <a:lnTo>
                    <a:pt x="375" y="173"/>
                  </a:lnTo>
                  <a:lnTo>
                    <a:pt x="377" y="169"/>
                  </a:lnTo>
                  <a:lnTo>
                    <a:pt x="379" y="163"/>
                  </a:lnTo>
                  <a:lnTo>
                    <a:pt x="379" y="157"/>
                  </a:lnTo>
                  <a:lnTo>
                    <a:pt x="375" y="153"/>
                  </a:lnTo>
                  <a:lnTo>
                    <a:pt x="375" y="153"/>
                  </a:lnTo>
                  <a:lnTo>
                    <a:pt x="366" y="142"/>
                  </a:lnTo>
                  <a:lnTo>
                    <a:pt x="354" y="132"/>
                  </a:lnTo>
                  <a:lnTo>
                    <a:pt x="344" y="123"/>
                  </a:lnTo>
                  <a:lnTo>
                    <a:pt x="331" y="117"/>
                  </a:lnTo>
                  <a:lnTo>
                    <a:pt x="316" y="111"/>
                  </a:lnTo>
                  <a:lnTo>
                    <a:pt x="304" y="105"/>
                  </a:lnTo>
                  <a:lnTo>
                    <a:pt x="289" y="102"/>
                  </a:lnTo>
                  <a:lnTo>
                    <a:pt x="273" y="100"/>
                  </a:lnTo>
                  <a:lnTo>
                    <a:pt x="273" y="100"/>
                  </a:lnTo>
                  <a:close/>
                </a:path>
              </a:pathLst>
            </a:custGeom>
            <a:solidFill>
              <a:srgbClr val="25A4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Microsoft YaHei Regular" charset="-122"/>
              </a:endParaRPr>
            </a:p>
          </p:txBody>
        </p:sp>
      </p:grpSp>
      <p:sp>
        <p:nvSpPr>
          <p:cNvPr id="17" name="文本框 16"/>
          <p:cNvSpPr txBox="1"/>
          <p:nvPr/>
        </p:nvSpPr>
        <p:spPr>
          <a:xfrm>
            <a:off x="1837596" y="4974935"/>
            <a:ext cx="30804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iCourse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开发团队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39716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图片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7640" y="2299546"/>
            <a:ext cx="5327904" cy="3389376"/>
          </a:xfrm>
          <a:prstGeom prst="rect">
            <a:avLst/>
          </a:prstGeom>
        </p:spPr>
      </p:pic>
      <p:grpSp>
        <p:nvGrpSpPr>
          <p:cNvPr id="3" name="组合 71"/>
          <p:cNvGrpSpPr>
            <a:grpSpLocks/>
          </p:cNvGrpSpPr>
          <p:nvPr/>
        </p:nvGrpSpPr>
        <p:grpSpPr bwMode="auto">
          <a:xfrm rot="10800000">
            <a:off x="3562350" y="4486275"/>
            <a:ext cx="1036638" cy="315913"/>
            <a:chOff x="0" y="0"/>
            <a:chExt cx="1620032" cy="504056"/>
          </a:xfrm>
        </p:grpSpPr>
        <p:sp>
          <p:nvSpPr>
            <p:cNvPr id="4" name="直接连接符 72"/>
            <p:cNvSpPr>
              <a:spLocks noChangeShapeType="1"/>
            </p:cNvSpPr>
            <p:nvPr/>
          </p:nvSpPr>
          <p:spPr bwMode="auto">
            <a:xfrm flipV="1">
              <a:off x="0" y="0"/>
              <a:ext cx="288032" cy="504056"/>
            </a:xfrm>
            <a:prstGeom prst="line">
              <a:avLst/>
            </a:prstGeom>
            <a:noFill/>
            <a:ln w="12700">
              <a:solidFill>
                <a:srgbClr val="83BEC2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" name="直接连接符 73"/>
            <p:cNvSpPr>
              <a:spLocks noChangeShapeType="1"/>
            </p:cNvSpPr>
            <p:nvPr/>
          </p:nvSpPr>
          <p:spPr bwMode="auto">
            <a:xfrm>
              <a:off x="288032" y="0"/>
              <a:ext cx="1332000" cy="1"/>
            </a:xfrm>
            <a:prstGeom prst="line">
              <a:avLst/>
            </a:prstGeom>
            <a:noFill/>
            <a:ln w="12700">
              <a:solidFill>
                <a:srgbClr val="83BEC2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6" name="组合 68"/>
          <p:cNvGrpSpPr>
            <a:grpSpLocks/>
          </p:cNvGrpSpPr>
          <p:nvPr/>
        </p:nvGrpSpPr>
        <p:grpSpPr bwMode="auto">
          <a:xfrm flipH="1">
            <a:off x="3867150" y="2205038"/>
            <a:ext cx="1274763" cy="504825"/>
            <a:chOff x="0" y="0"/>
            <a:chExt cx="1620032" cy="504056"/>
          </a:xfrm>
        </p:grpSpPr>
        <p:sp>
          <p:nvSpPr>
            <p:cNvPr id="7" name="直接连接符 69"/>
            <p:cNvSpPr>
              <a:spLocks noChangeShapeType="1"/>
            </p:cNvSpPr>
            <p:nvPr/>
          </p:nvSpPr>
          <p:spPr bwMode="auto">
            <a:xfrm flipV="1">
              <a:off x="0" y="0"/>
              <a:ext cx="288032" cy="504056"/>
            </a:xfrm>
            <a:prstGeom prst="line">
              <a:avLst/>
            </a:prstGeom>
            <a:noFill/>
            <a:ln w="12700">
              <a:solidFill>
                <a:srgbClr val="B5D8DA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" name="直接连接符 70"/>
            <p:cNvSpPr>
              <a:spLocks noChangeShapeType="1"/>
            </p:cNvSpPr>
            <p:nvPr/>
          </p:nvSpPr>
          <p:spPr bwMode="auto">
            <a:xfrm>
              <a:off x="288032" y="0"/>
              <a:ext cx="1332000" cy="1"/>
            </a:xfrm>
            <a:prstGeom prst="line">
              <a:avLst/>
            </a:prstGeom>
            <a:noFill/>
            <a:ln w="12700">
              <a:solidFill>
                <a:srgbClr val="B5D8DA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9" name="组合 28"/>
          <p:cNvGrpSpPr>
            <a:grpSpLocks/>
          </p:cNvGrpSpPr>
          <p:nvPr/>
        </p:nvGrpSpPr>
        <p:grpSpPr bwMode="auto">
          <a:xfrm>
            <a:off x="6743700" y="2206625"/>
            <a:ext cx="1619250" cy="503238"/>
            <a:chOff x="0" y="0"/>
            <a:chExt cx="1620032" cy="504056"/>
          </a:xfrm>
        </p:grpSpPr>
        <p:sp>
          <p:nvSpPr>
            <p:cNvPr id="10" name="直接连接符 25"/>
            <p:cNvSpPr>
              <a:spLocks noChangeShapeType="1"/>
            </p:cNvSpPr>
            <p:nvPr/>
          </p:nvSpPr>
          <p:spPr bwMode="auto">
            <a:xfrm flipV="1">
              <a:off x="0" y="0"/>
              <a:ext cx="288032" cy="504056"/>
            </a:xfrm>
            <a:prstGeom prst="line">
              <a:avLst/>
            </a:prstGeom>
            <a:noFill/>
            <a:ln w="12700">
              <a:solidFill>
                <a:srgbClr val="479796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" name="直接连接符 27"/>
            <p:cNvSpPr>
              <a:spLocks noChangeShapeType="1"/>
            </p:cNvSpPr>
            <p:nvPr/>
          </p:nvSpPr>
          <p:spPr bwMode="auto">
            <a:xfrm>
              <a:off x="288032" y="0"/>
              <a:ext cx="1332000" cy="1"/>
            </a:xfrm>
            <a:prstGeom prst="line">
              <a:avLst/>
            </a:prstGeom>
            <a:noFill/>
            <a:ln w="12700">
              <a:solidFill>
                <a:srgbClr val="479796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2" name="组合 47"/>
          <p:cNvGrpSpPr>
            <a:grpSpLocks/>
          </p:cNvGrpSpPr>
          <p:nvPr/>
        </p:nvGrpSpPr>
        <p:grpSpPr bwMode="auto">
          <a:xfrm>
            <a:off x="8413750" y="1520825"/>
            <a:ext cx="1492250" cy="1260475"/>
            <a:chOff x="0" y="0"/>
            <a:chExt cx="2025987" cy="1708431"/>
          </a:xfrm>
        </p:grpSpPr>
        <p:grpSp>
          <p:nvGrpSpPr>
            <p:cNvPr id="13" name="组合 46"/>
            <p:cNvGrpSpPr>
              <a:grpSpLocks/>
            </p:cNvGrpSpPr>
            <p:nvPr/>
          </p:nvGrpSpPr>
          <p:grpSpPr bwMode="auto">
            <a:xfrm>
              <a:off x="0" y="412287"/>
              <a:ext cx="2025987" cy="1296144"/>
              <a:chOff x="0" y="0"/>
              <a:chExt cx="2025987" cy="1296144"/>
            </a:xfrm>
          </p:grpSpPr>
          <p:sp>
            <p:nvSpPr>
              <p:cNvPr id="20" name="矩形 29"/>
              <p:cNvSpPr>
                <a:spLocks noChangeArrowheads="1"/>
              </p:cNvSpPr>
              <p:nvPr/>
            </p:nvSpPr>
            <p:spPr bwMode="auto">
              <a:xfrm>
                <a:off x="0" y="0"/>
                <a:ext cx="2025987" cy="1296144"/>
              </a:xfrm>
              <a:prstGeom prst="rect">
                <a:avLst/>
              </a:prstGeom>
              <a:noFill/>
              <a:ln w="57150">
                <a:solidFill>
                  <a:srgbClr val="7F7F7F"/>
                </a:solidFill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algn="ctr" eaLnBrk="1" hangingPunct="1">
                  <a:buFont typeface="Arial" charset="0"/>
                  <a:buNone/>
                </a:pPr>
                <a:endParaRPr lang="zh-CN" altLang="zh-CN">
                  <a:solidFill>
                    <a:srgbClr val="FFFFFF"/>
                  </a:solidFill>
                  <a:latin typeface="宋体" charset="-122"/>
                  <a:sym typeface="宋体" charset="-122"/>
                </a:endParaRPr>
              </a:p>
            </p:txBody>
          </p:sp>
          <p:sp>
            <p:nvSpPr>
              <p:cNvPr id="21" name="矩形 34"/>
              <p:cNvSpPr>
                <a:spLocks noChangeArrowheads="1"/>
              </p:cNvSpPr>
              <p:nvPr/>
            </p:nvSpPr>
            <p:spPr bwMode="auto">
              <a:xfrm>
                <a:off x="0" y="1080120"/>
                <a:ext cx="2025987" cy="216024"/>
              </a:xfrm>
              <a:prstGeom prst="rect">
                <a:avLst/>
              </a:pr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algn="ctr" eaLnBrk="1" hangingPunct="1">
                  <a:buFont typeface="Arial" charset="0"/>
                  <a:buNone/>
                </a:pPr>
                <a:endParaRPr lang="zh-CN" altLang="zh-CN">
                  <a:solidFill>
                    <a:srgbClr val="FFFFFF"/>
                  </a:solidFill>
                  <a:latin typeface="宋体" charset="-122"/>
                  <a:sym typeface="宋体" charset="-122"/>
                </a:endParaRPr>
              </a:p>
            </p:txBody>
          </p:sp>
          <p:sp>
            <p:nvSpPr>
              <p:cNvPr id="22" name="直接连接符 36"/>
              <p:cNvSpPr>
                <a:spLocks noChangeShapeType="1"/>
              </p:cNvSpPr>
              <p:nvPr/>
            </p:nvSpPr>
            <p:spPr bwMode="auto">
              <a:xfrm>
                <a:off x="801892" y="1224136"/>
                <a:ext cx="360000" cy="1"/>
              </a:xfrm>
              <a:prstGeom prst="line">
                <a:avLst/>
              </a:prstGeom>
              <a:noFill/>
              <a:ln w="57150">
                <a:solidFill>
                  <a:schemeClr val="bg1"/>
                </a:solidFill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4" name="组合 42"/>
            <p:cNvGrpSpPr>
              <a:grpSpLocks/>
            </p:cNvGrpSpPr>
            <p:nvPr/>
          </p:nvGrpSpPr>
          <p:grpSpPr bwMode="auto">
            <a:xfrm>
              <a:off x="551734" y="52255"/>
              <a:ext cx="430158" cy="360032"/>
              <a:chOff x="0" y="0"/>
              <a:chExt cx="430158" cy="360032"/>
            </a:xfrm>
          </p:grpSpPr>
          <p:sp>
            <p:nvSpPr>
              <p:cNvPr id="18" name="直接连接符 38"/>
              <p:cNvSpPr>
                <a:spLocks noChangeShapeType="1"/>
              </p:cNvSpPr>
              <p:nvPr/>
            </p:nvSpPr>
            <p:spPr bwMode="auto">
              <a:xfrm>
                <a:off x="70118" y="72000"/>
                <a:ext cx="360040" cy="288032"/>
              </a:xfrm>
              <a:prstGeom prst="line">
                <a:avLst/>
              </a:prstGeom>
              <a:noFill/>
              <a:ln w="57150">
                <a:solidFill>
                  <a:srgbClr val="7F7F7F"/>
                </a:solidFill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9" name="椭圆 39"/>
              <p:cNvSpPr>
                <a:spLocks noChangeArrowheads="1"/>
              </p:cNvSpPr>
              <p:nvPr/>
            </p:nvSpPr>
            <p:spPr bwMode="auto">
              <a:xfrm>
                <a:off x="0" y="0"/>
                <a:ext cx="144000" cy="144000"/>
              </a:xfrm>
              <a:prstGeom prst="ellipse">
                <a:avLst/>
              </a:pr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algn="ctr" eaLnBrk="1" hangingPunct="1">
                  <a:buFont typeface="Arial" charset="0"/>
                  <a:buNone/>
                </a:pPr>
                <a:endParaRPr lang="zh-CN" altLang="zh-CN">
                  <a:solidFill>
                    <a:srgbClr val="FFFFFF"/>
                  </a:solidFill>
                  <a:latin typeface="宋体" charset="-122"/>
                  <a:sym typeface="宋体" charset="-122"/>
                </a:endParaRPr>
              </a:p>
            </p:txBody>
          </p:sp>
        </p:grpSp>
        <p:grpSp>
          <p:nvGrpSpPr>
            <p:cNvPr id="15" name="组合 43"/>
            <p:cNvGrpSpPr>
              <a:grpSpLocks/>
            </p:cNvGrpSpPr>
            <p:nvPr/>
          </p:nvGrpSpPr>
          <p:grpSpPr bwMode="auto">
            <a:xfrm rot="5861688">
              <a:off x="1044124" y="35063"/>
              <a:ext cx="430158" cy="360032"/>
              <a:chOff x="0" y="0"/>
              <a:chExt cx="430158" cy="360032"/>
            </a:xfrm>
          </p:grpSpPr>
          <p:sp>
            <p:nvSpPr>
              <p:cNvPr id="16" name="直接连接符 44"/>
              <p:cNvSpPr>
                <a:spLocks noChangeShapeType="1"/>
              </p:cNvSpPr>
              <p:nvPr/>
            </p:nvSpPr>
            <p:spPr bwMode="auto">
              <a:xfrm>
                <a:off x="70118" y="72000"/>
                <a:ext cx="360040" cy="288032"/>
              </a:xfrm>
              <a:prstGeom prst="line">
                <a:avLst/>
              </a:prstGeom>
              <a:noFill/>
              <a:ln w="57150">
                <a:solidFill>
                  <a:srgbClr val="7F7F7F"/>
                </a:solidFill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7" name="椭圆 45"/>
              <p:cNvSpPr>
                <a:spLocks noChangeArrowheads="1"/>
              </p:cNvSpPr>
              <p:nvPr/>
            </p:nvSpPr>
            <p:spPr bwMode="auto">
              <a:xfrm>
                <a:off x="0" y="0"/>
                <a:ext cx="144000" cy="144000"/>
              </a:xfrm>
              <a:prstGeom prst="ellipse">
                <a:avLst/>
              </a:pr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algn="ctr" eaLnBrk="1" hangingPunct="1">
                  <a:buFont typeface="Arial" charset="0"/>
                  <a:buNone/>
                </a:pPr>
                <a:endParaRPr lang="zh-CN" altLang="zh-CN">
                  <a:solidFill>
                    <a:srgbClr val="FFFFFF"/>
                  </a:solidFill>
                  <a:latin typeface="宋体" charset="-122"/>
                  <a:sym typeface="宋体" charset="-122"/>
                </a:endParaRPr>
              </a:p>
            </p:txBody>
          </p:sp>
        </p:grpSp>
      </p:grpSp>
      <p:grpSp>
        <p:nvGrpSpPr>
          <p:cNvPr id="23" name="组合 54"/>
          <p:cNvGrpSpPr>
            <a:grpSpLocks/>
          </p:cNvGrpSpPr>
          <p:nvPr/>
        </p:nvGrpSpPr>
        <p:grpSpPr bwMode="auto">
          <a:xfrm>
            <a:off x="8413750" y="4216400"/>
            <a:ext cx="790575" cy="1368425"/>
            <a:chOff x="0" y="0"/>
            <a:chExt cx="792088" cy="1368153"/>
          </a:xfrm>
        </p:grpSpPr>
        <p:grpSp>
          <p:nvGrpSpPr>
            <p:cNvPr id="24" name="组合 51"/>
            <p:cNvGrpSpPr>
              <a:grpSpLocks/>
            </p:cNvGrpSpPr>
            <p:nvPr/>
          </p:nvGrpSpPr>
          <p:grpSpPr bwMode="auto">
            <a:xfrm>
              <a:off x="0" y="1"/>
              <a:ext cx="792088" cy="1368152"/>
              <a:chOff x="0" y="0"/>
              <a:chExt cx="792088" cy="1368152"/>
            </a:xfrm>
          </p:grpSpPr>
          <p:sp>
            <p:nvSpPr>
              <p:cNvPr id="27" name="矩形 48"/>
              <p:cNvSpPr>
                <a:spLocks noChangeArrowheads="1"/>
              </p:cNvSpPr>
              <p:nvPr/>
            </p:nvSpPr>
            <p:spPr bwMode="auto">
              <a:xfrm>
                <a:off x="0" y="0"/>
                <a:ext cx="792088" cy="1368152"/>
              </a:xfrm>
              <a:prstGeom prst="rect">
                <a:avLst/>
              </a:prstGeom>
              <a:solidFill>
                <a:schemeClr val="bg1"/>
              </a:solidFill>
              <a:ln w="57150">
                <a:solidFill>
                  <a:srgbClr val="7F7F7F"/>
                </a:solidFill>
                <a:bevel/>
                <a:headEnd/>
                <a:tailEnd/>
              </a:ln>
            </p:spPr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algn="ctr" eaLnBrk="1" hangingPunct="1">
                  <a:buFont typeface="Arial" charset="0"/>
                  <a:buNone/>
                </a:pPr>
                <a:endParaRPr lang="zh-CN" altLang="zh-CN">
                  <a:solidFill>
                    <a:srgbClr val="FFFFFF"/>
                  </a:solidFill>
                  <a:latin typeface="宋体" charset="-122"/>
                  <a:sym typeface="宋体" charset="-122"/>
                </a:endParaRPr>
              </a:p>
            </p:txBody>
          </p:sp>
          <p:sp>
            <p:nvSpPr>
              <p:cNvPr id="28" name="矩形 49"/>
              <p:cNvSpPr>
                <a:spLocks noChangeArrowheads="1"/>
              </p:cNvSpPr>
              <p:nvPr/>
            </p:nvSpPr>
            <p:spPr bwMode="auto">
              <a:xfrm>
                <a:off x="0" y="1152128"/>
                <a:ext cx="792088" cy="216024"/>
              </a:xfrm>
              <a:prstGeom prst="rect">
                <a:avLst/>
              </a:pr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algn="ctr" eaLnBrk="1" hangingPunct="1">
                  <a:buFont typeface="Arial" charset="0"/>
                  <a:buNone/>
                </a:pPr>
                <a:endParaRPr lang="zh-CN" altLang="zh-CN">
                  <a:solidFill>
                    <a:srgbClr val="FFFFFF"/>
                  </a:solidFill>
                  <a:latin typeface="宋体" charset="-122"/>
                  <a:sym typeface="宋体" charset="-122"/>
                </a:endParaRPr>
              </a:p>
            </p:txBody>
          </p:sp>
          <p:sp>
            <p:nvSpPr>
              <p:cNvPr id="29" name="椭圆 50"/>
              <p:cNvSpPr>
                <a:spLocks noChangeArrowheads="1"/>
              </p:cNvSpPr>
              <p:nvPr/>
            </p:nvSpPr>
            <p:spPr bwMode="auto">
              <a:xfrm>
                <a:off x="324044" y="1224152"/>
                <a:ext cx="144000" cy="144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algn="ctr" eaLnBrk="1" hangingPunct="1">
                  <a:buFont typeface="Arial" charset="0"/>
                  <a:buNone/>
                </a:pPr>
                <a:endParaRPr lang="zh-CN" altLang="zh-CN">
                  <a:solidFill>
                    <a:srgbClr val="FFFFFF"/>
                  </a:solidFill>
                  <a:latin typeface="宋体" charset="-122"/>
                  <a:sym typeface="宋体" charset="-122"/>
                </a:endParaRPr>
              </a:p>
            </p:txBody>
          </p:sp>
        </p:grpSp>
        <p:sp>
          <p:nvSpPr>
            <p:cNvPr id="25" name="矩形 52"/>
            <p:cNvSpPr>
              <a:spLocks noChangeArrowheads="1"/>
            </p:cNvSpPr>
            <p:nvPr/>
          </p:nvSpPr>
          <p:spPr bwMode="auto">
            <a:xfrm>
              <a:off x="0" y="0"/>
              <a:ext cx="792088" cy="129657"/>
            </a:xfrm>
            <a:prstGeom prst="rect">
              <a:avLst/>
            </a:prstGeom>
            <a:solidFill>
              <a:srgbClr val="7F7F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ctr" eaLnBrk="1" hangingPunct="1">
                <a:buFont typeface="Arial" charset="0"/>
                <a:buNone/>
              </a:pPr>
              <a:endParaRPr lang="zh-CN" altLang="zh-CN">
                <a:solidFill>
                  <a:srgbClr val="FFFFFF"/>
                </a:solidFill>
                <a:latin typeface="宋体" charset="-122"/>
                <a:sym typeface="宋体" charset="-122"/>
              </a:endParaRPr>
            </a:p>
          </p:txBody>
        </p:sp>
        <p:sp>
          <p:nvSpPr>
            <p:cNvPr id="26" name="直接连接符 53"/>
            <p:cNvSpPr>
              <a:spLocks noChangeShapeType="1"/>
            </p:cNvSpPr>
            <p:nvPr/>
          </p:nvSpPr>
          <p:spPr bwMode="auto">
            <a:xfrm>
              <a:off x="324044" y="72009"/>
              <a:ext cx="144000" cy="1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0" name="组合 58"/>
          <p:cNvGrpSpPr>
            <a:grpSpLocks/>
          </p:cNvGrpSpPr>
          <p:nvPr/>
        </p:nvGrpSpPr>
        <p:grpSpPr bwMode="auto">
          <a:xfrm>
            <a:off x="2239963" y="4403725"/>
            <a:ext cx="1662112" cy="825500"/>
            <a:chOff x="0" y="0"/>
            <a:chExt cx="2376264" cy="1180516"/>
          </a:xfrm>
        </p:grpSpPr>
        <p:sp>
          <p:nvSpPr>
            <p:cNvPr id="31" name="矩形 55"/>
            <p:cNvSpPr>
              <a:spLocks noChangeArrowheads="1"/>
            </p:cNvSpPr>
            <p:nvPr/>
          </p:nvSpPr>
          <p:spPr bwMode="auto">
            <a:xfrm>
              <a:off x="318190" y="0"/>
              <a:ext cx="1698034" cy="1008112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7F7F7F"/>
              </a:solidFill>
              <a:bevel/>
              <a:headEnd/>
              <a:tailEnd/>
            </a:ln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ctr" eaLnBrk="1" hangingPunct="1">
                <a:buFont typeface="Arial" charset="0"/>
                <a:buNone/>
              </a:pPr>
              <a:endParaRPr lang="zh-CN" altLang="zh-CN">
                <a:solidFill>
                  <a:srgbClr val="FFFFFF"/>
                </a:solidFill>
                <a:latin typeface="宋体" charset="-122"/>
                <a:sym typeface="宋体" charset="-122"/>
              </a:endParaRPr>
            </a:p>
          </p:txBody>
        </p:sp>
        <p:sp>
          <p:nvSpPr>
            <p:cNvPr id="32" name="梯形 56"/>
            <p:cNvSpPr>
              <a:spLocks noChangeArrowheads="1"/>
            </p:cNvSpPr>
            <p:nvPr/>
          </p:nvSpPr>
          <p:spPr bwMode="auto">
            <a:xfrm rot="10800000" flipV="1">
              <a:off x="0" y="1108516"/>
              <a:ext cx="2376264" cy="72000"/>
            </a:xfrm>
            <a:custGeom>
              <a:avLst/>
              <a:gdLst>
                <a:gd name="T0" fmla="*/ 2147483647 w 21600"/>
                <a:gd name="T1" fmla="*/ 400000 h 21600"/>
                <a:gd name="T2" fmla="*/ 2147483647 w 21600"/>
                <a:gd name="T3" fmla="*/ 800000 h 21600"/>
                <a:gd name="T4" fmla="*/ 109178318 w 21600"/>
                <a:gd name="T5" fmla="*/ 400000 h 21600"/>
                <a:gd name="T6" fmla="*/ 2147483647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1882 w 21600"/>
                <a:gd name="T13" fmla="*/ 1882 h 21600"/>
                <a:gd name="T14" fmla="*/ 19718 w 21600"/>
                <a:gd name="T15" fmla="*/ 19718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163" y="21600"/>
                  </a:lnTo>
                  <a:lnTo>
                    <a:pt x="21437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3" name="梯形 57"/>
            <p:cNvSpPr>
              <a:spLocks noChangeArrowheads="1"/>
            </p:cNvSpPr>
            <p:nvPr/>
          </p:nvSpPr>
          <p:spPr bwMode="auto">
            <a:xfrm rot="10800000" flipV="1">
              <a:off x="1008112" y="1114310"/>
              <a:ext cx="267107" cy="36000"/>
            </a:xfrm>
            <a:custGeom>
              <a:avLst/>
              <a:gdLst>
                <a:gd name="T0" fmla="*/ 40157581 w 21600"/>
                <a:gd name="T1" fmla="*/ 50000 h 21600"/>
                <a:gd name="T2" fmla="*/ 20423012 w 21600"/>
                <a:gd name="T3" fmla="*/ 100000 h 21600"/>
                <a:gd name="T4" fmla="*/ 688295 w 21600"/>
                <a:gd name="T5" fmla="*/ 50000 h 21600"/>
                <a:gd name="T6" fmla="*/ 20423012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2164 w 21600"/>
                <a:gd name="T13" fmla="*/ 2164 h 21600"/>
                <a:gd name="T14" fmla="*/ 19436 w 21600"/>
                <a:gd name="T15" fmla="*/ 19436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727" y="21600"/>
                  </a:lnTo>
                  <a:lnTo>
                    <a:pt x="20873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endParaRPr lang="zh-CN" altLang="en-US"/>
            </a:p>
          </p:txBody>
        </p:sp>
      </p:grpSp>
      <p:grpSp>
        <p:nvGrpSpPr>
          <p:cNvPr id="34" name="组合 67"/>
          <p:cNvGrpSpPr>
            <a:grpSpLocks/>
          </p:cNvGrpSpPr>
          <p:nvPr/>
        </p:nvGrpSpPr>
        <p:grpSpPr bwMode="auto">
          <a:xfrm>
            <a:off x="2908300" y="1795463"/>
            <a:ext cx="993775" cy="979487"/>
            <a:chOff x="0" y="0"/>
            <a:chExt cx="994402" cy="979690"/>
          </a:xfrm>
        </p:grpSpPr>
        <p:grpSp>
          <p:nvGrpSpPr>
            <p:cNvPr id="35" name="组合 60"/>
            <p:cNvGrpSpPr>
              <a:grpSpLocks/>
            </p:cNvGrpSpPr>
            <p:nvPr/>
          </p:nvGrpSpPr>
          <p:grpSpPr bwMode="auto">
            <a:xfrm>
              <a:off x="0" y="0"/>
              <a:ext cx="922394" cy="979690"/>
              <a:chOff x="0" y="0"/>
              <a:chExt cx="792088" cy="1368152"/>
            </a:xfrm>
          </p:grpSpPr>
          <p:sp>
            <p:nvSpPr>
              <p:cNvPr id="37" name="矩形 63"/>
              <p:cNvSpPr>
                <a:spLocks noChangeArrowheads="1"/>
              </p:cNvSpPr>
              <p:nvPr/>
            </p:nvSpPr>
            <p:spPr bwMode="auto">
              <a:xfrm>
                <a:off x="0" y="0"/>
                <a:ext cx="792088" cy="1368152"/>
              </a:xfrm>
              <a:prstGeom prst="rect">
                <a:avLst/>
              </a:prstGeom>
              <a:solidFill>
                <a:schemeClr val="bg1"/>
              </a:solidFill>
              <a:ln w="57150">
                <a:solidFill>
                  <a:srgbClr val="7F7F7F"/>
                </a:solidFill>
                <a:bevel/>
                <a:headEnd/>
                <a:tailEnd/>
              </a:ln>
            </p:spPr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algn="ctr" eaLnBrk="1" hangingPunct="1">
                  <a:buFont typeface="Arial" charset="0"/>
                  <a:buNone/>
                </a:pPr>
                <a:endParaRPr lang="zh-CN" altLang="zh-CN">
                  <a:solidFill>
                    <a:srgbClr val="FFFFFF"/>
                  </a:solidFill>
                  <a:latin typeface="宋体" charset="-122"/>
                  <a:sym typeface="宋体" charset="-122"/>
                </a:endParaRPr>
              </a:p>
            </p:txBody>
          </p:sp>
          <p:sp>
            <p:nvSpPr>
              <p:cNvPr id="38" name="矩形 64"/>
              <p:cNvSpPr>
                <a:spLocks noChangeArrowheads="1"/>
              </p:cNvSpPr>
              <p:nvPr/>
            </p:nvSpPr>
            <p:spPr bwMode="auto">
              <a:xfrm>
                <a:off x="0" y="1152128"/>
                <a:ext cx="792088" cy="216024"/>
              </a:xfrm>
              <a:prstGeom prst="rect">
                <a:avLst/>
              </a:pr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algn="ctr" eaLnBrk="1" hangingPunct="1">
                  <a:buFont typeface="Arial" charset="0"/>
                  <a:buNone/>
                </a:pPr>
                <a:endParaRPr lang="zh-CN" altLang="zh-CN">
                  <a:solidFill>
                    <a:srgbClr val="FFFFFF"/>
                  </a:solidFill>
                  <a:latin typeface="宋体" charset="-122"/>
                  <a:sym typeface="宋体" charset="-122"/>
                </a:endParaRPr>
              </a:p>
            </p:txBody>
          </p:sp>
          <p:sp>
            <p:nvSpPr>
              <p:cNvPr id="39" name="椭圆 65"/>
              <p:cNvSpPr>
                <a:spLocks noChangeArrowheads="1"/>
              </p:cNvSpPr>
              <p:nvPr/>
            </p:nvSpPr>
            <p:spPr bwMode="auto">
              <a:xfrm>
                <a:off x="324044" y="1224152"/>
                <a:ext cx="144000" cy="144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algn="ctr" eaLnBrk="1" hangingPunct="1">
                  <a:buFont typeface="Arial" charset="0"/>
                  <a:buNone/>
                </a:pPr>
                <a:endParaRPr lang="zh-CN" altLang="zh-CN">
                  <a:solidFill>
                    <a:srgbClr val="FFFFFF"/>
                  </a:solidFill>
                  <a:latin typeface="宋体" charset="-122"/>
                  <a:sym typeface="宋体" charset="-122"/>
                </a:endParaRPr>
              </a:p>
            </p:txBody>
          </p:sp>
        </p:grpSp>
        <p:sp>
          <p:nvSpPr>
            <p:cNvPr id="36" name="矩形 66"/>
            <p:cNvSpPr>
              <a:spLocks noChangeArrowheads="1"/>
            </p:cNvSpPr>
            <p:nvPr/>
          </p:nvSpPr>
          <p:spPr bwMode="auto">
            <a:xfrm>
              <a:off x="922402" y="143999"/>
              <a:ext cx="72000" cy="216024"/>
            </a:xfrm>
            <a:prstGeom prst="rect">
              <a:avLst/>
            </a:prstGeom>
            <a:solidFill>
              <a:srgbClr val="7F7F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ctr" eaLnBrk="1" hangingPunct="1">
                <a:buFont typeface="Arial" charset="0"/>
                <a:buNone/>
              </a:pPr>
              <a:endParaRPr lang="zh-CN" altLang="zh-CN">
                <a:solidFill>
                  <a:srgbClr val="FFFFFF"/>
                </a:solidFill>
                <a:latin typeface="宋体" charset="-122"/>
                <a:sym typeface="宋体" charset="-122"/>
              </a:endParaRPr>
            </a:p>
          </p:txBody>
        </p:sp>
      </p:grpSp>
      <p:grpSp>
        <p:nvGrpSpPr>
          <p:cNvPr id="40" name="组合 75"/>
          <p:cNvGrpSpPr>
            <a:grpSpLocks/>
          </p:cNvGrpSpPr>
          <p:nvPr/>
        </p:nvGrpSpPr>
        <p:grpSpPr bwMode="auto">
          <a:xfrm rot="10800000" flipH="1">
            <a:off x="7175500" y="4625975"/>
            <a:ext cx="1238250" cy="420688"/>
            <a:chOff x="0" y="0"/>
            <a:chExt cx="1620032" cy="504056"/>
          </a:xfrm>
        </p:grpSpPr>
        <p:sp>
          <p:nvSpPr>
            <p:cNvPr id="41" name="直接连接符 76"/>
            <p:cNvSpPr>
              <a:spLocks noChangeShapeType="1"/>
            </p:cNvSpPr>
            <p:nvPr/>
          </p:nvSpPr>
          <p:spPr bwMode="auto">
            <a:xfrm flipV="1">
              <a:off x="0" y="0"/>
              <a:ext cx="288032" cy="504056"/>
            </a:xfrm>
            <a:prstGeom prst="line">
              <a:avLst/>
            </a:prstGeom>
            <a:noFill/>
            <a:ln w="12700">
              <a:solidFill>
                <a:srgbClr val="5DB3B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" name="直接连接符 77"/>
            <p:cNvSpPr>
              <a:spLocks noChangeShapeType="1"/>
            </p:cNvSpPr>
            <p:nvPr/>
          </p:nvSpPr>
          <p:spPr bwMode="auto">
            <a:xfrm>
              <a:off x="288032" y="0"/>
              <a:ext cx="1332000" cy="1"/>
            </a:xfrm>
            <a:prstGeom prst="line">
              <a:avLst/>
            </a:prstGeom>
            <a:noFill/>
            <a:ln w="12700">
              <a:solidFill>
                <a:srgbClr val="5DB3B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43" name="文本框 79"/>
          <p:cNvSpPr>
            <a:spLocks noChangeArrowheads="1"/>
          </p:cNvSpPr>
          <p:nvPr/>
        </p:nvSpPr>
        <p:spPr bwMode="auto">
          <a:xfrm>
            <a:off x="9244013" y="4291013"/>
            <a:ext cx="1739900" cy="1293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>
              <a:buFont typeface="Arial" charset="0"/>
              <a:buNone/>
            </a:pPr>
            <a:r>
              <a:rPr lang="en-US" altLang="zh-CN" sz="2400">
                <a:solidFill>
                  <a:srgbClr val="7F7F7F"/>
                </a:solidFill>
                <a:latin typeface="造字工房悦黑体验版纤细体" charset="0"/>
                <a:ea typeface="造字工房悦黑体验版纤细体" charset="0"/>
                <a:cs typeface="造字工房悦黑体验版纤细体" charset="0"/>
                <a:sym typeface="造字工房悦黑体验版纤细体" charset="0"/>
              </a:rPr>
              <a:t>TEXT HERE</a:t>
            </a:r>
            <a:endParaRPr lang="zh-CN" altLang="en-US" sz="2400">
              <a:solidFill>
                <a:srgbClr val="7F7F7F"/>
              </a:solidFill>
              <a:latin typeface="造字工房悦黑体验版纤细体" charset="0"/>
              <a:ea typeface="造字工房悦黑体验版纤细体" charset="0"/>
              <a:cs typeface="造字工房悦黑体验版纤细体" charset="0"/>
              <a:sym typeface="造字工房悦黑体验版纤细体" charset="0"/>
            </a:endParaRPr>
          </a:p>
          <a:p>
            <a:pPr algn="ctr" eaLnBrk="1" hangingPunct="1">
              <a:buFont typeface="Arial" charset="0"/>
              <a:buNone/>
            </a:pPr>
            <a:r>
              <a:rPr lang="en-US" altLang="zh-CN" sz="5400" b="1">
                <a:solidFill>
                  <a:srgbClr val="7F7F7F"/>
                </a:solidFill>
                <a:latin typeface="造字工房悦黑体验版纤细体" charset="0"/>
                <a:ea typeface="造字工房悦黑体验版纤细体" charset="0"/>
                <a:cs typeface="造字工房悦黑体验版纤细体" charset="0"/>
                <a:sym typeface="造字工房悦黑体验版纤细体" charset="0"/>
              </a:rPr>
              <a:t>38%</a:t>
            </a:r>
            <a:endParaRPr lang="zh-CN" altLang="en-US" sz="5400" b="1">
              <a:solidFill>
                <a:srgbClr val="7F7F7F"/>
              </a:solidFill>
              <a:latin typeface="造字工房悦黑体验版纤细体" charset="0"/>
              <a:ea typeface="造字工房悦黑体验版纤细体" charset="0"/>
              <a:cs typeface="造字工房悦黑体验版纤细体" charset="0"/>
              <a:sym typeface="造字工房悦黑体验版纤细体" charset="0"/>
            </a:endParaRPr>
          </a:p>
        </p:txBody>
      </p:sp>
      <p:sp>
        <p:nvSpPr>
          <p:cNvPr id="44" name="文本框 80"/>
          <p:cNvSpPr>
            <a:spLocks noChangeArrowheads="1"/>
          </p:cNvSpPr>
          <p:nvPr/>
        </p:nvSpPr>
        <p:spPr bwMode="auto">
          <a:xfrm>
            <a:off x="1011238" y="1700213"/>
            <a:ext cx="1739900" cy="1293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>
              <a:buFont typeface="Arial" charset="0"/>
              <a:buNone/>
            </a:pPr>
            <a:r>
              <a:rPr lang="en-US" altLang="zh-CN" sz="2400" dirty="0" smtClean="0">
                <a:solidFill>
                  <a:srgbClr val="7F7F7F"/>
                </a:solidFill>
                <a:latin typeface="造字工房悦黑体验版纤细体" charset="0"/>
                <a:ea typeface="造字工房悦黑体验版纤细体" charset="0"/>
                <a:cs typeface="造字工房悦黑体验版纤细体" charset="0"/>
                <a:sym typeface="造字工房悦黑体验版纤细体" charset="0"/>
              </a:rPr>
              <a:t>TEXT HERE</a:t>
            </a:r>
            <a:endParaRPr lang="zh-CN" altLang="en-US" sz="2400" dirty="0" smtClean="0">
              <a:solidFill>
                <a:srgbClr val="7F7F7F"/>
              </a:solidFill>
              <a:latin typeface="造字工房悦黑体验版纤细体" charset="0"/>
              <a:ea typeface="造字工房悦黑体验版纤细体" charset="0"/>
              <a:cs typeface="造字工房悦黑体验版纤细体" charset="0"/>
              <a:sym typeface="造字工房悦黑体验版纤细体" charset="0"/>
            </a:endParaRPr>
          </a:p>
          <a:p>
            <a:pPr algn="ctr" eaLnBrk="1" hangingPunct="1">
              <a:buFont typeface="Arial" charset="0"/>
              <a:buNone/>
            </a:pPr>
            <a:r>
              <a:rPr lang="en-US" altLang="zh-CN" sz="5400" b="1" dirty="0" smtClean="0">
                <a:solidFill>
                  <a:srgbClr val="7F7F7F"/>
                </a:solidFill>
                <a:latin typeface="造字工房悦黑体验版纤细体" charset="0"/>
                <a:ea typeface="造字工房悦黑体验版纤细体" charset="0"/>
                <a:cs typeface="造字工房悦黑体验版纤细体" charset="0"/>
                <a:sym typeface="造字工房悦黑体验版纤细体" charset="0"/>
              </a:rPr>
              <a:t>27%</a:t>
            </a:r>
            <a:endParaRPr lang="zh-CN" altLang="en-US" sz="5400" b="1" dirty="0">
              <a:solidFill>
                <a:srgbClr val="7F7F7F"/>
              </a:solidFill>
              <a:latin typeface="造字工房悦黑体验版纤细体" charset="0"/>
              <a:ea typeface="造字工房悦黑体验版纤细体" charset="0"/>
              <a:cs typeface="造字工房悦黑体验版纤细体" charset="0"/>
              <a:sym typeface="造字工房悦黑体验版纤细体" charset="0"/>
            </a:endParaRPr>
          </a:p>
        </p:txBody>
      </p:sp>
      <p:sp>
        <p:nvSpPr>
          <p:cNvPr id="45" name="文本框 81"/>
          <p:cNvSpPr>
            <a:spLocks noChangeArrowheads="1"/>
          </p:cNvSpPr>
          <p:nvPr/>
        </p:nvSpPr>
        <p:spPr bwMode="auto">
          <a:xfrm>
            <a:off x="539750" y="4221163"/>
            <a:ext cx="1739900" cy="1292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>
              <a:buFont typeface="Arial" charset="0"/>
              <a:buNone/>
            </a:pPr>
            <a:r>
              <a:rPr lang="en-US" altLang="zh-CN" sz="2400">
                <a:solidFill>
                  <a:srgbClr val="7F7F7F"/>
                </a:solidFill>
                <a:latin typeface="造字工房悦黑体验版纤细体" charset="0"/>
                <a:ea typeface="造字工房悦黑体验版纤细体" charset="0"/>
                <a:cs typeface="造字工房悦黑体验版纤细体" charset="0"/>
                <a:sym typeface="造字工房悦黑体验版纤细体" charset="0"/>
              </a:rPr>
              <a:t>TEXT HERE</a:t>
            </a:r>
            <a:endParaRPr lang="zh-CN" altLang="en-US" sz="2400">
              <a:solidFill>
                <a:srgbClr val="7F7F7F"/>
              </a:solidFill>
              <a:latin typeface="造字工房悦黑体验版纤细体" charset="0"/>
              <a:ea typeface="造字工房悦黑体验版纤细体" charset="0"/>
              <a:cs typeface="造字工房悦黑体验版纤细体" charset="0"/>
              <a:sym typeface="造字工房悦黑体验版纤细体" charset="0"/>
            </a:endParaRPr>
          </a:p>
          <a:p>
            <a:pPr algn="ctr" eaLnBrk="1" hangingPunct="1">
              <a:buFont typeface="Arial" charset="0"/>
              <a:buNone/>
            </a:pPr>
            <a:r>
              <a:rPr lang="en-US" altLang="zh-CN" sz="5400" b="1">
                <a:solidFill>
                  <a:srgbClr val="7F7F7F"/>
                </a:solidFill>
                <a:latin typeface="造字工房悦黑体验版纤细体" charset="0"/>
                <a:ea typeface="造字工房悦黑体验版纤细体" charset="0"/>
                <a:cs typeface="造字工房悦黑体验版纤细体" charset="0"/>
                <a:sym typeface="造字工房悦黑体验版纤细体" charset="0"/>
              </a:rPr>
              <a:t>30%</a:t>
            </a:r>
            <a:endParaRPr lang="zh-CN" altLang="en-US" sz="5400" b="1">
              <a:solidFill>
                <a:srgbClr val="7F7F7F"/>
              </a:solidFill>
              <a:latin typeface="造字工房悦黑体验版纤细体" charset="0"/>
              <a:ea typeface="造字工房悦黑体验版纤细体" charset="0"/>
              <a:cs typeface="造字工房悦黑体验版纤细体" charset="0"/>
              <a:sym typeface="造字工房悦黑体验版纤细体" charset="0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1361374" y="129671"/>
            <a:ext cx="33314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chemeClr val="bg2">
                    <a:lumMod val="25000"/>
                  </a:schemeClr>
                </a:solidFill>
                <a:ea typeface="Microsoft YaHei Regular" charset="-122"/>
              </a:rPr>
              <a:t>营销渠道</a:t>
            </a:r>
            <a:endParaRPr lang="zh-CN" altLang="en-US" sz="2400" dirty="0">
              <a:solidFill>
                <a:schemeClr val="bg2">
                  <a:lumMod val="25000"/>
                </a:schemeClr>
              </a:solidFill>
              <a:ea typeface="Microsoft YaHei Regular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08300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文本框 45"/>
          <p:cNvSpPr txBox="1"/>
          <p:nvPr/>
        </p:nvSpPr>
        <p:spPr>
          <a:xfrm>
            <a:off x="1361374" y="129671"/>
            <a:ext cx="33314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chemeClr val="bg2">
                    <a:lumMod val="25000"/>
                  </a:schemeClr>
                </a:solidFill>
                <a:ea typeface="Microsoft YaHei Regular" charset="-122"/>
              </a:rPr>
              <a:t>共享经济的时代</a:t>
            </a:r>
            <a:endParaRPr lang="zh-CN" altLang="en-US" sz="2400" dirty="0">
              <a:solidFill>
                <a:schemeClr val="bg2">
                  <a:lumMod val="25000"/>
                </a:schemeClr>
              </a:solidFill>
              <a:ea typeface="Microsoft YaHei Regular" charset="-122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820213" y="4642835"/>
            <a:ext cx="29991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Microsoft YaHei Regular" charset="-122"/>
                <a:ea typeface="Microsoft YaHei Regular" charset="-122"/>
                <a:cs typeface="Microsoft YaHei" charset="-122"/>
              </a:rPr>
              <a:t>共享经济是指拥有闲置资源的机构或个人</a:t>
            </a:r>
            <a:r>
              <a:rPr lang="zh-CN" altLang="en-US" dirty="0" smtClean="0">
                <a:latin typeface="Microsoft YaHei Regular" charset="-122"/>
                <a:ea typeface="Microsoft YaHei Regular" charset="-122"/>
                <a:cs typeface="Microsoft YaHei" charset="-122"/>
              </a:rPr>
              <a:t>有偿或无偿让渡</a:t>
            </a:r>
            <a:r>
              <a:rPr lang="zh-CN" altLang="en-US" dirty="0">
                <a:latin typeface="Microsoft YaHei Regular" charset="-122"/>
                <a:ea typeface="Microsoft YaHei Regular" charset="-122"/>
                <a:cs typeface="Microsoft YaHei" charset="-122"/>
              </a:rPr>
              <a:t>资源使用权给他人，让渡者获取回报，分享者利用分享自己的闲置资源创造价值。</a:t>
            </a:r>
            <a:endParaRPr lang="en-US" altLang="zh-CN" sz="1800" dirty="0" smtClean="0">
              <a:solidFill>
                <a:schemeClr val="bg2">
                  <a:lumMod val="25000"/>
                </a:schemeClr>
              </a:solidFill>
              <a:latin typeface="Microsoft YaHei Regular" charset="-122"/>
              <a:ea typeface="Microsoft YaHei Regular" charset="-122"/>
              <a:cs typeface="Microsoft YaHei" charset="-122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427967" y="4405942"/>
            <a:ext cx="315382" cy="349930"/>
          </a:xfrm>
          <a:custGeom>
            <a:avLst/>
            <a:gdLst/>
            <a:ahLst/>
            <a:cxnLst/>
            <a:rect l="l" t="t" r="r" b="b"/>
            <a:pathLst>
              <a:path w="315382" h="349930">
                <a:moveTo>
                  <a:pt x="291979" y="0"/>
                </a:moveTo>
                <a:lnTo>
                  <a:pt x="315382" y="37891"/>
                </a:lnTo>
                <a:cubicBezTo>
                  <a:pt x="258175" y="66123"/>
                  <a:pt x="229571" y="130760"/>
                  <a:pt x="229571" y="231801"/>
                </a:cubicBezTo>
                <a:lnTo>
                  <a:pt x="294208" y="231801"/>
                </a:lnTo>
                <a:lnTo>
                  <a:pt x="294208" y="349930"/>
                </a:lnTo>
                <a:lnTo>
                  <a:pt x="178308" y="349930"/>
                </a:lnTo>
                <a:lnTo>
                  <a:pt x="178308" y="240716"/>
                </a:lnTo>
                <a:cubicBezTo>
                  <a:pt x="178308" y="187967"/>
                  <a:pt x="188152" y="139304"/>
                  <a:pt x="207840" y="94727"/>
                </a:cubicBezTo>
                <a:cubicBezTo>
                  <a:pt x="227528" y="50150"/>
                  <a:pt x="255574" y="18574"/>
                  <a:pt x="291979" y="0"/>
                </a:cubicBezTo>
                <a:close/>
                <a:moveTo>
                  <a:pt x="113671" y="0"/>
                </a:moveTo>
                <a:lnTo>
                  <a:pt x="137074" y="37891"/>
                </a:lnTo>
                <a:cubicBezTo>
                  <a:pt x="79867" y="66123"/>
                  <a:pt x="51263" y="130760"/>
                  <a:pt x="51263" y="231801"/>
                </a:cubicBezTo>
                <a:lnTo>
                  <a:pt x="115900" y="231801"/>
                </a:lnTo>
                <a:lnTo>
                  <a:pt x="115900" y="349930"/>
                </a:lnTo>
                <a:lnTo>
                  <a:pt x="0" y="349930"/>
                </a:lnTo>
                <a:lnTo>
                  <a:pt x="0" y="240716"/>
                </a:lnTo>
                <a:cubicBezTo>
                  <a:pt x="0" y="187967"/>
                  <a:pt x="9844" y="139304"/>
                  <a:pt x="29532" y="94727"/>
                </a:cubicBezTo>
                <a:cubicBezTo>
                  <a:pt x="49220" y="50150"/>
                  <a:pt x="77267" y="18574"/>
                  <a:pt x="113671" y="0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88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3431850" y="6211035"/>
            <a:ext cx="315382" cy="349930"/>
          </a:xfrm>
          <a:custGeom>
            <a:avLst/>
            <a:gdLst/>
            <a:ahLst/>
            <a:cxnLst/>
            <a:rect l="l" t="t" r="r" b="b"/>
            <a:pathLst>
              <a:path w="315382" h="349930">
                <a:moveTo>
                  <a:pt x="199482" y="0"/>
                </a:moveTo>
                <a:lnTo>
                  <a:pt x="315382" y="0"/>
                </a:lnTo>
                <a:lnTo>
                  <a:pt x="315382" y="109214"/>
                </a:lnTo>
                <a:cubicBezTo>
                  <a:pt x="315382" y="161964"/>
                  <a:pt x="305538" y="210627"/>
                  <a:pt x="285850" y="255204"/>
                </a:cubicBezTo>
                <a:cubicBezTo>
                  <a:pt x="266162" y="299781"/>
                  <a:pt x="238116" y="331356"/>
                  <a:pt x="201711" y="349930"/>
                </a:cubicBezTo>
                <a:lnTo>
                  <a:pt x="178308" y="312039"/>
                </a:lnTo>
                <a:cubicBezTo>
                  <a:pt x="235515" y="283807"/>
                  <a:pt x="264119" y="219171"/>
                  <a:pt x="264119" y="118130"/>
                </a:cubicBezTo>
                <a:lnTo>
                  <a:pt x="199482" y="118130"/>
                </a:lnTo>
                <a:close/>
                <a:moveTo>
                  <a:pt x="21174" y="0"/>
                </a:moveTo>
                <a:lnTo>
                  <a:pt x="137074" y="0"/>
                </a:lnTo>
                <a:lnTo>
                  <a:pt x="137074" y="109214"/>
                </a:lnTo>
                <a:cubicBezTo>
                  <a:pt x="137074" y="161964"/>
                  <a:pt x="127230" y="210627"/>
                  <a:pt x="107542" y="255204"/>
                </a:cubicBezTo>
                <a:cubicBezTo>
                  <a:pt x="87854" y="299781"/>
                  <a:pt x="59808" y="331356"/>
                  <a:pt x="23403" y="349930"/>
                </a:cubicBezTo>
                <a:lnTo>
                  <a:pt x="0" y="312039"/>
                </a:lnTo>
                <a:cubicBezTo>
                  <a:pt x="57207" y="283807"/>
                  <a:pt x="85811" y="219171"/>
                  <a:pt x="85811" y="118130"/>
                </a:cubicBezTo>
                <a:lnTo>
                  <a:pt x="21174" y="11813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88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6" name="组合 55"/>
          <p:cNvGrpSpPr/>
          <p:nvPr/>
        </p:nvGrpSpPr>
        <p:grpSpPr>
          <a:xfrm>
            <a:off x="9139325" y="3360350"/>
            <a:ext cx="2423107" cy="2102074"/>
            <a:chOff x="5998311" y="3123853"/>
            <a:chExt cx="2423107" cy="2102074"/>
          </a:xfrm>
        </p:grpSpPr>
        <p:sp>
          <p:nvSpPr>
            <p:cNvPr id="57" name="Freeform 85"/>
            <p:cNvSpPr>
              <a:spLocks/>
            </p:cNvSpPr>
            <p:nvPr/>
          </p:nvSpPr>
          <p:spPr bwMode="auto">
            <a:xfrm>
              <a:off x="5998311" y="3213100"/>
              <a:ext cx="179388" cy="177800"/>
            </a:xfrm>
            <a:custGeom>
              <a:avLst/>
              <a:gdLst>
                <a:gd name="T0" fmla="*/ 0 w 161"/>
                <a:gd name="T1" fmla="*/ 5 h 160"/>
                <a:gd name="T2" fmla="*/ 5 w 161"/>
                <a:gd name="T3" fmla="*/ 0 h 160"/>
                <a:gd name="T4" fmla="*/ 158 w 161"/>
                <a:gd name="T5" fmla="*/ 0 h 160"/>
                <a:gd name="T6" fmla="*/ 161 w 161"/>
                <a:gd name="T7" fmla="*/ 0 h 160"/>
                <a:gd name="T8" fmla="*/ 159 w 161"/>
                <a:gd name="T9" fmla="*/ 2 h 160"/>
                <a:gd name="T10" fmla="*/ 2 w 161"/>
                <a:gd name="T11" fmla="*/ 159 h 160"/>
                <a:gd name="T12" fmla="*/ 0 w 161"/>
                <a:gd name="T13" fmla="*/ 160 h 160"/>
                <a:gd name="T14" fmla="*/ 0 w 161"/>
                <a:gd name="T15" fmla="*/ 158 h 160"/>
                <a:gd name="T16" fmla="*/ 0 w 161"/>
                <a:gd name="T17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1" h="160">
                  <a:moveTo>
                    <a:pt x="0" y="5"/>
                  </a:moveTo>
                  <a:cubicBezTo>
                    <a:pt x="0" y="2"/>
                    <a:pt x="2" y="0"/>
                    <a:pt x="5" y="0"/>
                  </a:cubicBezTo>
                  <a:cubicBezTo>
                    <a:pt x="158" y="0"/>
                    <a:pt x="158" y="0"/>
                    <a:pt x="158" y="0"/>
                  </a:cubicBezTo>
                  <a:cubicBezTo>
                    <a:pt x="160" y="0"/>
                    <a:pt x="161" y="0"/>
                    <a:pt x="161" y="0"/>
                  </a:cubicBezTo>
                  <a:cubicBezTo>
                    <a:pt x="161" y="1"/>
                    <a:pt x="160" y="1"/>
                    <a:pt x="159" y="2"/>
                  </a:cubicBezTo>
                  <a:cubicBezTo>
                    <a:pt x="2" y="159"/>
                    <a:pt x="2" y="159"/>
                    <a:pt x="2" y="159"/>
                  </a:cubicBezTo>
                  <a:cubicBezTo>
                    <a:pt x="1" y="160"/>
                    <a:pt x="1" y="160"/>
                    <a:pt x="0" y="160"/>
                  </a:cubicBezTo>
                  <a:cubicBezTo>
                    <a:pt x="0" y="160"/>
                    <a:pt x="0" y="160"/>
                    <a:pt x="0" y="158"/>
                  </a:cubicBezTo>
                  <a:lnTo>
                    <a:pt x="0" y="5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schemeClr val="accent2">
                    <a:lumMod val="75000"/>
                  </a:schemeClr>
                </a:solidFill>
                <a:ea typeface="Microsoft YaHei Regular" charset="-122"/>
              </a:endParaRPr>
            </a:p>
          </p:txBody>
        </p:sp>
        <p:grpSp>
          <p:nvGrpSpPr>
            <p:cNvPr id="58" name="组合 57"/>
            <p:cNvGrpSpPr/>
            <p:nvPr/>
          </p:nvGrpSpPr>
          <p:grpSpPr>
            <a:xfrm>
              <a:off x="6178422" y="3123853"/>
              <a:ext cx="2242996" cy="2102074"/>
              <a:chOff x="6352265" y="1646843"/>
              <a:chExt cx="2242996" cy="2102074"/>
            </a:xfrm>
          </p:grpSpPr>
          <p:sp>
            <p:nvSpPr>
              <p:cNvPr id="59" name="TextBox 164"/>
              <p:cNvSpPr txBox="1"/>
              <p:nvPr/>
            </p:nvSpPr>
            <p:spPr>
              <a:xfrm>
                <a:off x="6352265" y="2016135"/>
                <a:ext cx="2071645" cy="17327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indent="-171450">
                  <a:lnSpc>
                    <a:spcPct val="130000"/>
                  </a:lnSpc>
                  <a:buFont typeface="Arial" charset="0"/>
                  <a:buChar char="•"/>
                </a:pPr>
                <a:r>
                  <a:rPr lang="zh-CN" altLang="en-US" sz="1400" dirty="0" smtClean="0">
                    <a:solidFill>
                      <a:schemeClr val="accent2">
                        <a:lumMod val="75000"/>
                      </a:schemeClr>
                    </a:solidFill>
                    <a:latin typeface="Arial" pitchFamily="34" charset="0"/>
                    <a:ea typeface="微软雅黑" pitchFamily="34" charset="-122"/>
                    <a:cs typeface="Arial" pitchFamily="34" charset="0"/>
                  </a:rPr>
                  <a:t>共享单车 </a:t>
                </a:r>
                <a:r>
                  <a:rPr lang="en-US" altLang="zh-CN" sz="1400" dirty="0" err="1" smtClean="0">
                    <a:solidFill>
                      <a:schemeClr val="accent2">
                        <a:lumMod val="75000"/>
                      </a:schemeClr>
                    </a:solidFill>
                    <a:latin typeface="Arial" pitchFamily="34" charset="0"/>
                    <a:ea typeface="微软雅黑" pitchFamily="34" charset="-122"/>
                    <a:cs typeface="Arial" pitchFamily="34" charset="0"/>
                  </a:rPr>
                  <a:t>Ofo</a:t>
                </a:r>
                <a:r>
                  <a:rPr lang="zh-CN" altLang="en-US" sz="1400" dirty="0" smtClean="0">
                    <a:solidFill>
                      <a:schemeClr val="accent2">
                        <a:lumMod val="75000"/>
                      </a:schemeClr>
                    </a:solidFill>
                    <a:latin typeface="Arial" pitchFamily="34" charset="0"/>
                    <a:ea typeface="微软雅黑" pitchFamily="34" charset="-122"/>
                    <a:cs typeface="Arial" pitchFamily="34" charset="0"/>
                  </a:rPr>
                  <a:t> 摩拜</a:t>
                </a:r>
                <a:endParaRPr lang="en-US" altLang="zh-CN" sz="1400" dirty="0" smtClean="0">
                  <a:solidFill>
                    <a:schemeClr val="accent2">
                      <a:lumMod val="75000"/>
                    </a:schemeClr>
                  </a:solidFill>
                  <a:latin typeface="Arial" pitchFamily="34" charset="0"/>
                  <a:ea typeface="微软雅黑" pitchFamily="34" charset="-122"/>
                  <a:cs typeface="Arial" pitchFamily="34" charset="0"/>
                </a:endParaRPr>
              </a:p>
              <a:p>
                <a:pPr marL="171450" indent="-171450">
                  <a:lnSpc>
                    <a:spcPct val="130000"/>
                  </a:lnSpc>
                  <a:buFont typeface="Arial" charset="0"/>
                  <a:buChar char="•"/>
                </a:pPr>
                <a:r>
                  <a:rPr lang="zh-CN" altLang="en-US" sz="1400" dirty="0" smtClean="0">
                    <a:solidFill>
                      <a:schemeClr val="accent2">
                        <a:lumMod val="75000"/>
                      </a:schemeClr>
                    </a:solidFill>
                    <a:latin typeface="Arial" pitchFamily="34" charset="0"/>
                    <a:ea typeface="微软雅黑" pitchFamily="34" charset="-122"/>
                    <a:cs typeface="Arial" pitchFamily="34" charset="0"/>
                  </a:rPr>
                  <a:t>拼车出行 </a:t>
                </a:r>
                <a:r>
                  <a:rPr lang="en-US" altLang="zh-CN" sz="1400" dirty="0" smtClean="0">
                    <a:solidFill>
                      <a:schemeClr val="accent2">
                        <a:lumMod val="75000"/>
                      </a:schemeClr>
                    </a:solidFill>
                    <a:latin typeface="Arial" pitchFamily="34" charset="0"/>
                    <a:ea typeface="微软雅黑" pitchFamily="34" charset="-122"/>
                    <a:cs typeface="Arial" pitchFamily="34" charset="0"/>
                  </a:rPr>
                  <a:t>Uber</a:t>
                </a:r>
                <a:r>
                  <a:rPr lang="zh-CN" altLang="en-US" sz="1400" dirty="0" smtClean="0">
                    <a:solidFill>
                      <a:schemeClr val="accent2">
                        <a:lumMod val="75000"/>
                      </a:schemeClr>
                    </a:solidFill>
                    <a:latin typeface="Arial" pitchFamily="34" charset="0"/>
                    <a:ea typeface="微软雅黑" pitchFamily="34" charset="-122"/>
                    <a:cs typeface="Arial" pitchFamily="34" charset="0"/>
                  </a:rPr>
                  <a:t>滴滴</a:t>
                </a:r>
                <a:endParaRPr lang="en-US" altLang="zh-CN" sz="1400" dirty="0" smtClean="0">
                  <a:solidFill>
                    <a:schemeClr val="accent2">
                      <a:lumMod val="75000"/>
                    </a:schemeClr>
                  </a:solidFill>
                  <a:latin typeface="Arial" pitchFamily="34" charset="0"/>
                  <a:ea typeface="微软雅黑" pitchFamily="34" charset="-122"/>
                  <a:cs typeface="Arial" pitchFamily="34" charset="0"/>
                </a:endParaRPr>
              </a:p>
              <a:p>
                <a:pPr marL="171450" indent="-171450">
                  <a:lnSpc>
                    <a:spcPct val="130000"/>
                  </a:lnSpc>
                  <a:buFont typeface="Arial" charset="0"/>
                  <a:buChar char="•"/>
                </a:pPr>
                <a:r>
                  <a:rPr lang="zh-CN" altLang="en-US" sz="1400" dirty="0" smtClean="0">
                    <a:solidFill>
                      <a:schemeClr val="accent2">
                        <a:lumMod val="75000"/>
                      </a:schemeClr>
                    </a:solidFill>
                    <a:latin typeface="Arial" pitchFamily="34" charset="0"/>
                    <a:ea typeface="微软雅黑" pitchFamily="34" charset="-122"/>
                    <a:cs typeface="Arial" pitchFamily="34" charset="0"/>
                  </a:rPr>
                  <a:t>共享住宅 </a:t>
                </a:r>
                <a:r>
                  <a:rPr lang="en-US" altLang="zh-CN" sz="1400" dirty="0" smtClean="0">
                    <a:solidFill>
                      <a:schemeClr val="accent2">
                        <a:lumMod val="75000"/>
                      </a:schemeClr>
                    </a:solidFill>
                    <a:latin typeface="Arial" pitchFamily="34" charset="0"/>
                    <a:ea typeface="微软雅黑" pitchFamily="34" charset="-122"/>
                    <a:cs typeface="Arial" pitchFamily="34" charset="0"/>
                  </a:rPr>
                  <a:t>Airbnb</a:t>
                </a:r>
              </a:p>
              <a:p>
                <a:pPr marL="171450" indent="-171450">
                  <a:lnSpc>
                    <a:spcPct val="130000"/>
                  </a:lnSpc>
                  <a:buFont typeface="Arial" charset="0"/>
                  <a:buChar char="•"/>
                </a:pPr>
                <a:r>
                  <a:rPr lang="zh-CN" altLang="en-US" sz="1400" dirty="0" smtClean="0">
                    <a:solidFill>
                      <a:schemeClr val="accent2">
                        <a:lumMod val="75000"/>
                      </a:schemeClr>
                    </a:solidFill>
                    <a:latin typeface="Arial" pitchFamily="34" charset="0"/>
                    <a:ea typeface="微软雅黑" pitchFamily="34" charset="-122"/>
                    <a:cs typeface="Arial" pitchFamily="34" charset="0"/>
                  </a:rPr>
                  <a:t>共享充电宝、共享雨伞、共享衣橱</a:t>
                </a:r>
                <a:r>
                  <a:rPr lang="mr-IN" altLang="zh-CN" sz="1400" dirty="0" smtClean="0">
                    <a:solidFill>
                      <a:schemeClr val="accent2">
                        <a:lumMod val="75000"/>
                      </a:schemeClr>
                    </a:solidFill>
                    <a:latin typeface="Arial" pitchFamily="34" charset="0"/>
                    <a:ea typeface="微软雅黑" pitchFamily="34" charset="-122"/>
                    <a:cs typeface="Arial" pitchFamily="34" charset="0"/>
                  </a:rPr>
                  <a:t>…</a:t>
                </a:r>
                <a:endParaRPr lang="en-US" altLang="zh-CN" sz="1400" dirty="0" smtClean="0">
                  <a:solidFill>
                    <a:schemeClr val="accent2">
                      <a:lumMod val="75000"/>
                    </a:schemeClr>
                  </a:solidFill>
                  <a:latin typeface="Arial" pitchFamily="34" charset="0"/>
                  <a:ea typeface="微软雅黑" pitchFamily="34" charset="-122"/>
                  <a:cs typeface="Arial" pitchFamily="34" charset="0"/>
                </a:endParaRPr>
              </a:p>
              <a:p>
                <a:pPr marL="171450" indent="-171450">
                  <a:lnSpc>
                    <a:spcPct val="130000"/>
                  </a:lnSpc>
                  <a:buFont typeface="Arial" charset="0"/>
                  <a:buChar char="•"/>
                </a:pPr>
                <a:endParaRPr lang="zh-CN" altLang="en-US" sz="1200" dirty="0">
                  <a:solidFill>
                    <a:schemeClr val="accent2">
                      <a:lumMod val="75000"/>
                    </a:schemeClr>
                  </a:solidFill>
                  <a:latin typeface="Arial" pitchFamily="34" charset="0"/>
                  <a:ea typeface="微软雅黑" pitchFamily="34" charset="-122"/>
                  <a:cs typeface="Arial" pitchFamily="34" charset="0"/>
                </a:endParaRPr>
              </a:p>
            </p:txBody>
          </p:sp>
          <p:sp>
            <p:nvSpPr>
              <p:cNvPr id="60" name="矩形 59"/>
              <p:cNvSpPr/>
              <p:nvPr/>
            </p:nvSpPr>
            <p:spPr>
              <a:xfrm>
                <a:off x="6358751" y="1646843"/>
                <a:ext cx="2236510" cy="2657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ts val="1300"/>
                  </a:lnSpc>
                </a:pPr>
                <a:r>
                  <a:rPr lang="zh-CN" altLang="en-US" sz="1600" b="1" dirty="0" smtClean="0">
                    <a:solidFill>
                      <a:schemeClr val="accent2">
                        <a:lumMod val="75000"/>
                      </a:schemeClr>
                    </a:solidFill>
                    <a:latin typeface="Arial" pitchFamily="34" charset="0"/>
                    <a:ea typeface="微软雅黑" pitchFamily="34" charset="-122"/>
                    <a:cs typeface="Arial" pitchFamily="34" charset="0"/>
                  </a:rPr>
                  <a:t>生活中随处可见的共享</a:t>
                </a:r>
                <a:endParaRPr lang="en-US" altLang="zh-CN" sz="1600" b="1" dirty="0">
                  <a:solidFill>
                    <a:schemeClr val="accent2">
                      <a:lumMod val="75000"/>
                    </a:schemeClr>
                  </a:solidFill>
                  <a:latin typeface="Arial" pitchFamily="34" charset="0"/>
                  <a:ea typeface="微软雅黑" pitchFamily="34" charset="-122"/>
                  <a:cs typeface="Arial" pitchFamily="34" charset="0"/>
                </a:endParaRPr>
              </a:p>
            </p:txBody>
          </p:sp>
          <p:cxnSp>
            <p:nvCxnSpPr>
              <p:cNvPr id="61" name="直接连接符 60"/>
              <p:cNvCxnSpPr/>
              <p:nvPr/>
            </p:nvCxnSpPr>
            <p:spPr>
              <a:xfrm>
                <a:off x="6445250" y="1920736"/>
                <a:ext cx="1875790" cy="0"/>
              </a:xfrm>
              <a:prstGeom prst="line">
                <a:avLst/>
              </a:prstGeom>
              <a:ln w="63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36" name="图片 3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9716" y="1139273"/>
            <a:ext cx="5676900" cy="3035249"/>
          </a:xfrm>
          <a:prstGeom prst="rect">
            <a:avLst/>
          </a:prstGeom>
        </p:spPr>
      </p:pic>
      <p:pic>
        <p:nvPicPr>
          <p:cNvPr id="13" name="图片 12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7871" y="1097015"/>
            <a:ext cx="5701042" cy="312164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420100" y="53340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3747232" y="4319297"/>
            <a:ext cx="44245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accent1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2013-2020</a:t>
            </a:r>
            <a:r>
              <a:rPr lang="zh-CN" altLang="zh-CN" sz="1400" dirty="0">
                <a:solidFill>
                  <a:schemeClr val="accent1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年中国“共享经济”市场规模走势预测</a:t>
            </a:r>
          </a:p>
          <a:p>
            <a:endParaRPr kumimoji="1" lang="zh-CN" altLang="en-US" sz="1400" dirty="0">
              <a:solidFill>
                <a:schemeClr val="accent1">
                  <a:lumMod val="50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60203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文本框 45"/>
          <p:cNvSpPr txBox="1"/>
          <p:nvPr/>
        </p:nvSpPr>
        <p:spPr>
          <a:xfrm>
            <a:off x="1361374" y="129671"/>
            <a:ext cx="33314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chemeClr val="bg2">
                    <a:lumMod val="25000"/>
                  </a:schemeClr>
                </a:solidFill>
                <a:ea typeface="Microsoft YaHei Regular" charset="-122"/>
              </a:rPr>
              <a:t>知识共享经济</a:t>
            </a:r>
            <a:endParaRPr lang="zh-CN" altLang="en-US" sz="2400" dirty="0">
              <a:solidFill>
                <a:schemeClr val="bg2">
                  <a:lumMod val="25000"/>
                </a:schemeClr>
              </a:solidFill>
              <a:ea typeface="Microsoft YaHei Regular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420100" y="53340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2104" y="439032"/>
            <a:ext cx="5327904" cy="307848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632840" y="3043241"/>
            <a:ext cx="8125526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      </a:t>
            </a:r>
            <a:r>
              <a:rPr lang="zh-CN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作为</a:t>
            </a:r>
            <a:r>
              <a:rPr lang="zh-CN" altLang="zh-CN" dirty="0">
                <a:latin typeface="Microsoft YaHei" charset="-122"/>
                <a:ea typeface="Microsoft YaHei" charset="-122"/>
                <a:cs typeface="Microsoft YaHei" charset="-122"/>
              </a:rPr>
              <a:t>共享经济的一个分支，知识共享经济也在蓬勃发展。知识共享经济是依赖于互联网和大数据技术，引导各个行业的专家分享自己的知识经验的经济模式</a:t>
            </a:r>
            <a:r>
              <a:rPr lang="zh-CN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。</a:t>
            </a:r>
            <a:endParaRPr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       </a:t>
            </a:r>
            <a:r>
              <a:rPr lang="zh-CN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它</a:t>
            </a:r>
            <a:r>
              <a:rPr lang="zh-CN" altLang="zh-CN" dirty="0">
                <a:latin typeface="Microsoft YaHei" charset="-122"/>
                <a:ea typeface="Microsoft YaHei" charset="-122"/>
                <a:cs typeface="Microsoft YaHei" charset="-122"/>
              </a:rPr>
              <a:t>的主要代表是百度文库、</a:t>
            </a:r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CSDN</a:t>
            </a:r>
            <a:r>
              <a:rPr lang="zh-CN" altLang="zh-CN" dirty="0">
                <a:latin typeface="Microsoft YaHei" charset="-122"/>
                <a:ea typeface="Microsoft YaHei" charset="-122"/>
                <a:cs typeface="Microsoft YaHei" charset="-122"/>
              </a:rPr>
              <a:t>、道客巴巴这样的通过用户分享知识从而赚取收益的平台</a:t>
            </a:r>
            <a:r>
              <a:rPr lang="zh-CN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。</a:t>
            </a:r>
            <a:endParaRPr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       </a:t>
            </a:r>
            <a:r>
              <a:rPr lang="zh-CN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在</a:t>
            </a:r>
            <a:r>
              <a:rPr lang="zh-CN" altLang="zh-CN" dirty="0">
                <a:latin typeface="Microsoft YaHei" charset="-122"/>
                <a:ea typeface="Microsoft YaHei" charset="-122"/>
                <a:cs typeface="Microsoft YaHei" charset="-122"/>
              </a:rPr>
              <a:t>互联网时代，知识共享可以不受空间距离的限制，以直播、聊天和资源共享等多种形式在人与人之间传播，知识共享得以真正实现大众化</a:t>
            </a:r>
            <a:r>
              <a:rPr lang="zh-CN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。</a:t>
            </a:r>
            <a:endParaRPr lang="zh-CN" altLang="zh-CN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3628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361374" y="129671"/>
            <a:ext cx="33314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chemeClr val="bg2">
                    <a:lumMod val="25000"/>
                  </a:schemeClr>
                </a:solidFill>
                <a:ea typeface="Microsoft YaHei Regular" charset="-122"/>
              </a:rPr>
              <a:t>产品需求</a:t>
            </a:r>
            <a:endParaRPr lang="zh-CN" altLang="en-US" sz="2400" dirty="0">
              <a:solidFill>
                <a:schemeClr val="bg2">
                  <a:lumMod val="25000"/>
                </a:schemeClr>
              </a:solidFill>
              <a:ea typeface="Microsoft YaHei Regular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129004" y="1202268"/>
            <a:ext cx="7484519" cy="2414778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9" tIns="36005" rIns="72009" bIns="3600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206" dirty="0">
              <a:ea typeface="Microsoft YaHei Regular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290185" y="3812118"/>
            <a:ext cx="716215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ea typeface="Microsoft YaHei Regular" charset="-122"/>
              </a:rPr>
              <a:t>我们</a:t>
            </a:r>
            <a:r>
              <a:rPr lang="zh-CN" altLang="en-US" sz="2400" dirty="0">
                <a:ea typeface="Microsoft YaHei Regular" charset="-122"/>
              </a:rPr>
              <a:t>面向北航所有本科在读本科生，发布了</a:t>
            </a:r>
            <a:r>
              <a:rPr lang="en-US" altLang="zh-CN" sz="2400" dirty="0">
                <a:ea typeface="Microsoft YaHei Regular" charset="-122"/>
              </a:rPr>
              <a:t>《</a:t>
            </a:r>
            <a:r>
              <a:rPr lang="zh-CN" altLang="en-US" sz="2400" dirty="0">
                <a:ea typeface="Microsoft YaHei Regular" charset="-122"/>
              </a:rPr>
              <a:t>北航信息平台用户调查</a:t>
            </a:r>
            <a:r>
              <a:rPr lang="en-US" altLang="zh-CN" sz="2400" dirty="0">
                <a:ea typeface="Microsoft YaHei Regular" charset="-122"/>
              </a:rPr>
              <a:t>》</a:t>
            </a:r>
            <a:r>
              <a:rPr lang="zh-CN" altLang="en-US" sz="2400" dirty="0">
                <a:ea typeface="Microsoft YaHei Regular" charset="-122"/>
              </a:rPr>
              <a:t>。此次问卷调查共回收有效</a:t>
            </a:r>
            <a:r>
              <a:rPr lang="zh-CN" altLang="en-US" sz="2400" dirty="0" smtClean="0">
                <a:ea typeface="Microsoft YaHei Regular" charset="-122"/>
              </a:rPr>
              <a:t>问卷近</a:t>
            </a:r>
            <a:r>
              <a:rPr lang="en-US" altLang="zh-CN" sz="2400" dirty="0" smtClean="0">
                <a:ea typeface="Microsoft YaHei Regular" charset="-122"/>
              </a:rPr>
              <a:t>100</a:t>
            </a:r>
            <a:r>
              <a:rPr lang="zh-CN" altLang="en-US" sz="2400" dirty="0" smtClean="0">
                <a:ea typeface="Microsoft YaHei Regular" charset="-122"/>
              </a:rPr>
              <a:t>份，可以看到同学们对于资源下载的需求是非常大的。</a:t>
            </a:r>
            <a:endParaRPr lang="en-US" altLang="zh-CN" sz="2400" dirty="0" smtClean="0">
              <a:ea typeface="Microsoft YaHei Regular" charset="-122"/>
            </a:endParaRPr>
          </a:p>
          <a:p>
            <a:endParaRPr lang="en-US" altLang="zh-CN" sz="2400" dirty="0">
              <a:ea typeface="Microsoft YaHei Regular" charset="-122"/>
            </a:endParaRPr>
          </a:p>
          <a:p>
            <a:r>
              <a:rPr lang="zh-CN" altLang="en-US" sz="2400" dirty="0" smtClean="0">
                <a:ea typeface="Microsoft YaHei Regular" charset="-122"/>
              </a:rPr>
              <a:t>同时，我们了解到同学们对于学好一些课程</a:t>
            </a:r>
            <a:r>
              <a:rPr lang="en-US" altLang="zh-CN" sz="2400" dirty="0" smtClean="0">
                <a:ea typeface="Microsoft YaHei Regular" charset="-122"/>
              </a:rPr>
              <a:t>(</a:t>
            </a:r>
            <a:r>
              <a:rPr lang="zh-CN" altLang="en-US" sz="2400" dirty="0" smtClean="0">
                <a:ea typeface="Microsoft YaHei Regular" charset="-122"/>
              </a:rPr>
              <a:t>取得高分</a:t>
            </a:r>
            <a:r>
              <a:rPr lang="en-US" altLang="zh-CN" sz="2400" dirty="0" smtClean="0">
                <a:ea typeface="Microsoft YaHei Regular" charset="-122"/>
              </a:rPr>
              <a:t>)</a:t>
            </a:r>
            <a:r>
              <a:rPr lang="zh-CN" altLang="en-US" sz="2400" dirty="0" smtClean="0">
                <a:ea typeface="Microsoft YaHei Regular" charset="-122"/>
              </a:rPr>
              <a:t>的需求是非常大的，却苦于没有途径而茫然摸索。</a:t>
            </a:r>
            <a:endParaRPr lang="zh-CN" altLang="en-US" sz="2400" dirty="0">
              <a:ea typeface="Microsoft YaHei Regular" charset="-122"/>
            </a:endParaRPr>
          </a:p>
        </p:txBody>
      </p:sp>
      <p:sp>
        <p:nvSpPr>
          <p:cNvPr id="8" name="等腰三角形 7"/>
          <p:cNvSpPr/>
          <p:nvPr/>
        </p:nvSpPr>
        <p:spPr>
          <a:xfrm rot="5400000">
            <a:off x="10722504" y="4856223"/>
            <a:ext cx="607576" cy="523773"/>
          </a:xfrm>
          <a:prstGeom prst="triangle">
            <a:avLst/>
          </a:prstGeom>
          <a:solidFill>
            <a:srgbClr val="33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9" tIns="36005" rIns="72009" bIns="3600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206" dirty="0">
              <a:ea typeface="Microsoft YaHei Regular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9004" y="1007195"/>
            <a:ext cx="7484519" cy="260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063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/>
          <p:cNvCxnSpPr/>
          <p:nvPr/>
        </p:nvCxnSpPr>
        <p:spPr>
          <a:xfrm>
            <a:off x="0" y="3195572"/>
            <a:ext cx="12210757" cy="0"/>
          </a:xfrm>
          <a:prstGeom prst="line">
            <a:avLst/>
          </a:prstGeom>
          <a:ln w="50800">
            <a:solidFill>
              <a:srgbClr val="2323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1361374" y="129671"/>
            <a:ext cx="33314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chemeClr val="bg2">
                    <a:lumMod val="25000"/>
                  </a:schemeClr>
                </a:solidFill>
                <a:ea typeface="Microsoft YaHei Regular" charset="-122"/>
              </a:rPr>
              <a:t>具体需求分析</a:t>
            </a:r>
            <a:endParaRPr lang="zh-CN" altLang="en-US" sz="2400" dirty="0">
              <a:solidFill>
                <a:schemeClr val="bg2">
                  <a:lumMod val="25000"/>
                </a:schemeClr>
              </a:solidFill>
              <a:ea typeface="Microsoft YaHei Regular" charset="-122"/>
            </a:endParaRPr>
          </a:p>
        </p:txBody>
      </p:sp>
      <p:sp>
        <p:nvSpPr>
          <p:cNvPr id="3" name="泪滴形 2"/>
          <p:cNvSpPr/>
          <p:nvPr/>
        </p:nvSpPr>
        <p:spPr>
          <a:xfrm>
            <a:off x="1224415" y="2248788"/>
            <a:ext cx="1844723" cy="1844723"/>
          </a:xfrm>
          <a:prstGeom prst="teardrop">
            <a:avLst/>
          </a:prstGeom>
          <a:solidFill>
            <a:srgbClr val="F8C9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Microsoft YaHei Regular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7344" y="2554939"/>
            <a:ext cx="1141105" cy="114110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899595" y="4920942"/>
            <a:ext cx="2062761" cy="11672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7000"/>
              </a:lnSpc>
            </a:pPr>
            <a:r>
              <a:rPr lang="zh-CN" altLang="en-US" sz="1200" dirty="0">
                <a:ea typeface="Microsoft YaHei Regular" charset="-122"/>
              </a:rPr>
              <a:t>课件、历届考题、平时练习题，甚至随堂</a:t>
            </a:r>
            <a:r>
              <a:rPr lang="zh-CN" altLang="en-US" sz="1200" dirty="0" smtClean="0">
                <a:ea typeface="Microsoft YaHei Regular" charset="-122"/>
              </a:rPr>
              <a:t>笔记等</a:t>
            </a:r>
            <a:endParaRPr lang="en-US" altLang="zh-CN" sz="1200" dirty="0" smtClean="0">
              <a:ea typeface="Microsoft YaHei Regular" charset="-122"/>
            </a:endParaRPr>
          </a:p>
          <a:p>
            <a:pPr>
              <a:lnSpc>
                <a:spcPct val="97000"/>
              </a:lnSpc>
            </a:pPr>
            <a:endParaRPr lang="en-US" altLang="zh-CN" sz="1200" dirty="0">
              <a:ea typeface="Microsoft YaHei Regular" charset="-122"/>
            </a:endParaRPr>
          </a:p>
          <a:p>
            <a:pPr>
              <a:lnSpc>
                <a:spcPct val="97000"/>
              </a:lnSpc>
            </a:pPr>
            <a:r>
              <a:rPr lang="zh-CN" altLang="en-US" sz="1200" dirty="0" smtClean="0">
                <a:ea typeface="Microsoft YaHei Regular" charset="-122"/>
              </a:rPr>
              <a:t>既可以分享给别人，也可以出一定的悬赏金额来获取资源</a:t>
            </a:r>
            <a:endParaRPr lang="en-US" altLang="zh-CN" sz="1200" dirty="0">
              <a:ea typeface="Microsoft YaHei Regular" charset="-122"/>
            </a:endParaRPr>
          </a:p>
        </p:txBody>
      </p:sp>
      <p:sp>
        <p:nvSpPr>
          <p:cNvPr id="9" name="TextBox 1"/>
          <p:cNvSpPr txBox="1"/>
          <p:nvPr/>
        </p:nvSpPr>
        <p:spPr>
          <a:xfrm>
            <a:off x="3909715" y="4398400"/>
            <a:ext cx="14358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2E4860"/>
                </a:solidFill>
                <a:ea typeface="Microsoft YaHei Regular" charset="-122"/>
              </a:rPr>
              <a:t>获取资源</a:t>
            </a:r>
          </a:p>
        </p:txBody>
      </p:sp>
      <p:cxnSp>
        <p:nvCxnSpPr>
          <p:cNvPr id="10" name="直接连接符 9"/>
          <p:cNvCxnSpPr/>
          <p:nvPr/>
        </p:nvCxnSpPr>
        <p:spPr>
          <a:xfrm>
            <a:off x="3974013" y="4857683"/>
            <a:ext cx="189547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1"/>
          <p:cNvSpPr txBox="1"/>
          <p:nvPr/>
        </p:nvSpPr>
        <p:spPr>
          <a:xfrm>
            <a:off x="6617395" y="4919995"/>
            <a:ext cx="2062761" cy="8089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7000"/>
              </a:lnSpc>
            </a:pPr>
            <a:r>
              <a:rPr lang="zh-CN" altLang="en-US" sz="1200" dirty="0" smtClean="0">
                <a:ea typeface="Microsoft YaHei Regular" charset="-122"/>
              </a:rPr>
              <a:t>撰写学习心得，既是自我学习的总结反思、交流收获，也将自己的体悟给更多人受用</a:t>
            </a:r>
            <a:endParaRPr lang="en-US" altLang="zh-CN" sz="1200" dirty="0">
              <a:ea typeface="Microsoft YaHei Regular" charset="-122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6627516" y="4397452"/>
            <a:ext cx="15224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rgbClr val="2E4860"/>
                </a:solidFill>
                <a:ea typeface="Microsoft YaHei Regular" charset="-122"/>
              </a:rPr>
              <a:t>分享经验</a:t>
            </a:r>
            <a:endParaRPr lang="zh-CN" altLang="en-US" sz="2400" dirty="0">
              <a:solidFill>
                <a:srgbClr val="2E4860"/>
              </a:solidFill>
              <a:ea typeface="Microsoft YaHei Regular" charset="-122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6691813" y="4856736"/>
            <a:ext cx="189547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4"/>
          <p:cNvSpPr txBox="1"/>
          <p:nvPr/>
        </p:nvSpPr>
        <p:spPr>
          <a:xfrm>
            <a:off x="9328996" y="4920942"/>
            <a:ext cx="2062761" cy="17046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7000"/>
              </a:lnSpc>
            </a:pPr>
            <a:r>
              <a:rPr lang="zh-CN" altLang="en-US" sz="1200" kern="1600" dirty="0" smtClean="0">
                <a:ea typeface="Microsoft YaHei Regular" charset="-122"/>
              </a:rPr>
              <a:t>了解课程信息，获取到比教务上详细多的介绍</a:t>
            </a:r>
            <a:endParaRPr lang="en-US" altLang="zh-CN" sz="1200" kern="1600" dirty="0" smtClean="0">
              <a:ea typeface="Microsoft YaHei Regular" charset="-122"/>
            </a:endParaRPr>
          </a:p>
          <a:p>
            <a:pPr>
              <a:lnSpc>
                <a:spcPct val="97000"/>
              </a:lnSpc>
            </a:pPr>
            <a:endParaRPr lang="en-US" altLang="zh-CN" sz="1200" kern="1600" dirty="0">
              <a:ea typeface="Microsoft YaHei Regular" charset="-122"/>
            </a:endParaRPr>
          </a:p>
          <a:p>
            <a:pPr>
              <a:lnSpc>
                <a:spcPct val="97000"/>
              </a:lnSpc>
            </a:pPr>
            <a:r>
              <a:rPr lang="zh-CN" altLang="en-US" sz="1200" kern="1600" dirty="0" smtClean="0">
                <a:ea typeface="Microsoft YaHei Regular" charset="-122"/>
              </a:rPr>
              <a:t>遇到疑难，与其它同学（学霸）进行讨论。</a:t>
            </a:r>
            <a:endParaRPr lang="en-US" altLang="zh-CN" sz="1200" kern="1600" dirty="0" smtClean="0">
              <a:ea typeface="Microsoft YaHei Regular" charset="-122"/>
            </a:endParaRPr>
          </a:p>
          <a:p>
            <a:pPr>
              <a:lnSpc>
                <a:spcPct val="97000"/>
              </a:lnSpc>
            </a:pPr>
            <a:endParaRPr lang="en-US" altLang="zh-CN" sz="1200" kern="1600" dirty="0">
              <a:ea typeface="Microsoft YaHei Regular" charset="-122"/>
            </a:endParaRPr>
          </a:p>
          <a:p>
            <a:pPr>
              <a:lnSpc>
                <a:spcPct val="97000"/>
              </a:lnSpc>
            </a:pPr>
            <a:r>
              <a:rPr lang="zh-CN" altLang="en-US" sz="1200" kern="1600" dirty="0" smtClean="0">
                <a:ea typeface="Microsoft YaHei Regular" charset="-122"/>
              </a:rPr>
              <a:t>考试前学霸分享</a:t>
            </a:r>
            <a:endParaRPr lang="en-US" altLang="zh-CN" sz="1200" kern="1600" dirty="0" smtClean="0">
              <a:ea typeface="Microsoft YaHei Regular" charset="-122"/>
            </a:endParaRPr>
          </a:p>
          <a:p>
            <a:pPr>
              <a:lnSpc>
                <a:spcPct val="97000"/>
              </a:lnSpc>
            </a:pPr>
            <a:endParaRPr lang="en-US" altLang="zh-CN" sz="1200" kern="1600" dirty="0">
              <a:ea typeface="Microsoft YaHei Regular" charset="-122"/>
            </a:endParaRPr>
          </a:p>
          <a:p>
            <a:pPr>
              <a:lnSpc>
                <a:spcPct val="97000"/>
              </a:lnSpc>
            </a:pPr>
            <a:endParaRPr lang="en-US" altLang="zh-CN" sz="1200" dirty="0">
              <a:ea typeface="Microsoft YaHei Regular" charset="-122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9339117" y="4398399"/>
            <a:ext cx="15224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rgbClr val="2E4860"/>
                </a:solidFill>
                <a:ea typeface="Microsoft YaHei Regular" charset="-122"/>
              </a:rPr>
              <a:t>课程交流</a:t>
            </a:r>
            <a:endParaRPr lang="zh-CN" altLang="en-US" sz="2400" dirty="0">
              <a:solidFill>
                <a:srgbClr val="2E4860"/>
              </a:solidFill>
              <a:ea typeface="Microsoft YaHei Regular" charset="-122"/>
            </a:endParaRPr>
          </a:p>
        </p:txBody>
      </p:sp>
      <p:cxnSp>
        <p:nvCxnSpPr>
          <p:cNvPr id="16" name="直接连接符 15"/>
          <p:cNvCxnSpPr/>
          <p:nvPr/>
        </p:nvCxnSpPr>
        <p:spPr>
          <a:xfrm>
            <a:off x="9403414" y="4857683"/>
            <a:ext cx="189547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椭圆 17"/>
          <p:cNvSpPr/>
          <p:nvPr/>
        </p:nvSpPr>
        <p:spPr>
          <a:xfrm>
            <a:off x="5345613" y="2317181"/>
            <a:ext cx="616743" cy="616743"/>
          </a:xfrm>
          <a:prstGeom prst="ellipse">
            <a:avLst/>
          </a:prstGeom>
          <a:solidFill>
            <a:srgbClr val="F8C9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Microsoft YaHei Regular" charset="-122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5364416" y="2535786"/>
            <a:ext cx="79692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dirty="0" smtClean="0">
                <a:solidFill>
                  <a:srgbClr val="293D53"/>
                </a:solidFill>
                <a:ea typeface="Microsoft YaHei Regular" charset="-122"/>
              </a:rPr>
              <a:t>下载上传</a:t>
            </a:r>
            <a:endParaRPr lang="zh-CN" altLang="en-US" sz="900" dirty="0">
              <a:solidFill>
                <a:srgbClr val="293D53"/>
              </a:solidFill>
              <a:ea typeface="Microsoft YaHei Regular" charset="-122"/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8008047" y="2317180"/>
            <a:ext cx="616743" cy="616743"/>
          </a:xfrm>
          <a:prstGeom prst="ellipse">
            <a:avLst/>
          </a:prstGeom>
          <a:solidFill>
            <a:srgbClr val="F8C9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Microsoft YaHei Regular" charset="-122"/>
            </a:endParaRPr>
          </a:p>
        </p:txBody>
      </p:sp>
      <p:sp>
        <p:nvSpPr>
          <p:cNvPr id="21" name="TextBox 24"/>
          <p:cNvSpPr txBox="1"/>
          <p:nvPr/>
        </p:nvSpPr>
        <p:spPr>
          <a:xfrm>
            <a:off x="8117738" y="2551942"/>
            <a:ext cx="15222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dirty="0" smtClean="0">
                <a:solidFill>
                  <a:srgbClr val="293D53"/>
                </a:solidFill>
                <a:ea typeface="Microsoft YaHei Regular" charset="-122"/>
              </a:rPr>
              <a:t>社区</a:t>
            </a:r>
            <a:endParaRPr lang="zh-CN" altLang="en-US" sz="900" dirty="0">
              <a:solidFill>
                <a:srgbClr val="293D53"/>
              </a:solidFill>
              <a:ea typeface="Microsoft YaHei Regular" charset="-122"/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10673413" y="2317181"/>
            <a:ext cx="616743" cy="616743"/>
          </a:xfrm>
          <a:prstGeom prst="ellipse">
            <a:avLst/>
          </a:prstGeom>
          <a:solidFill>
            <a:srgbClr val="F8C9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Microsoft YaHei Regular" charset="-122"/>
            </a:endParaRPr>
          </a:p>
        </p:txBody>
      </p:sp>
      <p:sp>
        <p:nvSpPr>
          <p:cNvPr id="23" name="TextBox 27"/>
          <p:cNvSpPr txBox="1"/>
          <p:nvPr/>
        </p:nvSpPr>
        <p:spPr>
          <a:xfrm>
            <a:off x="10676594" y="2519586"/>
            <a:ext cx="141380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dirty="0" smtClean="0">
                <a:solidFill>
                  <a:srgbClr val="293D53"/>
                </a:solidFill>
                <a:ea typeface="Microsoft YaHei Regular" charset="-122"/>
              </a:rPr>
              <a:t>经验分享</a:t>
            </a:r>
            <a:endParaRPr lang="zh-CN" altLang="en-US" sz="900" dirty="0">
              <a:solidFill>
                <a:srgbClr val="293D53"/>
              </a:solidFill>
              <a:ea typeface="Microsoft YaHei Regular" charset="-122"/>
            </a:endParaRPr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8222" y="2195140"/>
            <a:ext cx="1983344" cy="1983344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3398" y="2248788"/>
            <a:ext cx="1955416" cy="1955416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64565" y="2426054"/>
            <a:ext cx="1608653" cy="1608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567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3"/>
          <p:cNvSpPr/>
          <p:nvPr/>
        </p:nvSpPr>
        <p:spPr>
          <a:xfrm>
            <a:off x="2076450" y="2609850"/>
            <a:ext cx="8382000" cy="1771650"/>
          </a:xfrm>
          <a:custGeom>
            <a:avLst/>
            <a:gdLst>
              <a:gd name="connsiteX0" fmla="*/ 0 w 8153400"/>
              <a:gd name="connsiteY0" fmla="*/ 0 h 1428750"/>
              <a:gd name="connsiteX1" fmla="*/ 8153400 w 8153400"/>
              <a:gd name="connsiteY1" fmla="*/ 0 h 1428750"/>
              <a:gd name="connsiteX2" fmla="*/ 8153400 w 8153400"/>
              <a:gd name="connsiteY2" fmla="*/ 1428750 h 1428750"/>
              <a:gd name="connsiteX3" fmla="*/ 0 w 8153400"/>
              <a:gd name="connsiteY3" fmla="*/ 1428750 h 1428750"/>
              <a:gd name="connsiteX4" fmla="*/ 0 w 8153400"/>
              <a:gd name="connsiteY4" fmla="*/ 0 h 1428750"/>
              <a:gd name="connsiteX0" fmla="*/ 0 w 8382000"/>
              <a:gd name="connsiteY0" fmla="*/ 0 h 1771650"/>
              <a:gd name="connsiteX1" fmla="*/ 8153400 w 8382000"/>
              <a:gd name="connsiteY1" fmla="*/ 0 h 1771650"/>
              <a:gd name="connsiteX2" fmla="*/ 8382000 w 8382000"/>
              <a:gd name="connsiteY2" fmla="*/ 1771650 h 1771650"/>
              <a:gd name="connsiteX3" fmla="*/ 0 w 8382000"/>
              <a:gd name="connsiteY3" fmla="*/ 1428750 h 1771650"/>
              <a:gd name="connsiteX4" fmla="*/ 0 w 8382000"/>
              <a:gd name="connsiteY4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82000" h="1771650">
                <a:moveTo>
                  <a:pt x="0" y="0"/>
                </a:moveTo>
                <a:lnTo>
                  <a:pt x="8153400" y="0"/>
                </a:lnTo>
                <a:lnTo>
                  <a:pt x="8382000" y="1771650"/>
                </a:lnTo>
                <a:lnTo>
                  <a:pt x="0" y="1428750"/>
                </a:lnTo>
                <a:lnTo>
                  <a:pt x="0" y="0"/>
                </a:lnTo>
                <a:close/>
              </a:path>
            </a:pathLst>
          </a:custGeom>
          <a:solidFill>
            <a:srgbClr val="113A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ea typeface="Microsoft YaHei Regular" charset="-122"/>
            </a:endParaRPr>
          </a:p>
        </p:txBody>
      </p:sp>
      <p:sp>
        <p:nvSpPr>
          <p:cNvPr id="4" name="椭圆 3"/>
          <p:cNvSpPr/>
          <p:nvPr/>
        </p:nvSpPr>
        <p:spPr>
          <a:xfrm>
            <a:off x="5372099" y="1485900"/>
            <a:ext cx="1562100" cy="1562100"/>
          </a:xfrm>
          <a:prstGeom prst="ellipse">
            <a:avLst/>
          </a:prstGeom>
          <a:solidFill>
            <a:schemeClr val="accent1"/>
          </a:solidFill>
          <a:ln w="571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6600" dirty="0" smtClean="0">
                <a:solidFill>
                  <a:schemeClr val="bg2"/>
                </a:solidFill>
                <a:ea typeface="Microsoft YaHei Regular" charset="-122"/>
              </a:rPr>
              <a:t>2</a:t>
            </a:r>
            <a:endParaRPr lang="zh-CN" altLang="en-US" sz="6600" dirty="0">
              <a:solidFill>
                <a:schemeClr val="bg2"/>
              </a:solidFill>
              <a:ea typeface="Microsoft YaHei Regular" charset="-122"/>
            </a:endParaRPr>
          </a:p>
        </p:txBody>
      </p:sp>
      <p:sp>
        <p:nvSpPr>
          <p:cNvPr id="5" name="Copyright Notice"/>
          <p:cNvSpPr>
            <a:spLocks/>
          </p:cNvSpPr>
          <p:nvPr/>
        </p:nvSpPr>
        <p:spPr bwMode="auto">
          <a:xfrm>
            <a:off x="5157122" y="3257550"/>
            <a:ext cx="1992066" cy="619431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 cap="flat" cmpd="sng" algn="ctr">
                <a:solidFill>
                  <a:srgbClr val="FFFFFF"/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32400" rIns="72000" bIns="32400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3600" b="1" cap="small" dirty="0" smtClean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项目优势</a:t>
            </a:r>
            <a:endParaRPr lang="en-US" sz="3600" b="1" cap="small" dirty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15575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361374" y="129671"/>
            <a:ext cx="33314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chemeClr val="bg2">
                    <a:lumMod val="25000"/>
                  </a:schemeClr>
                </a:solidFill>
                <a:ea typeface="Microsoft YaHei Regular" charset="-122"/>
              </a:rPr>
              <a:t>多平台开发</a:t>
            </a:r>
            <a:endParaRPr lang="zh-CN" altLang="en-US" sz="2400" dirty="0">
              <a:solidFill>
                <a:schemeClr val="bg2">
                  <a:lumMod val="25000"/>
                </a:schemeClr>
              </a:solidFill>
              <a:ea typeface="Microsoft YaHei Regular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1390854" y="1934755"/>
            <a:ext cx="4043294" cy="3482153"/>
            <a:chOff x="1741130" y="2252401"/>
            <a:chExt cx="4043294" cy="3482153"/>
          </a:xfrm>
          <a:solidFill>
            <a:srgbClr val="113A59"/>
          </a:solidFill>
        </p:grpSpPr>
        <p:sp>
          <p:nvSpPr>
            <p:cNvPr id="4" name="Freeform 56"/>
            <p:cNvSpPr>
              <a:spLocks/>
            </p:cNvSpPr>
            <p:nvPr/>
          </p:nvSpPr>
          <p:spPr bwMode="auto">
            <a:xfrm>
              <a:off x="2422363" y="4719491"/>
              <a:ext cx="2119692" cy="1015063"/>
            </a:xfrm>
            <a:custGeom>
              <a:avLst/>
              <a:gdLst>
                <a:gd name="T0" fmla="*/ 7036 w 209"/>
                <a:gd name="T1" fmla="*/ 0 h 100"/>
                <a:gd name="T2" fmla="*/ 0 w 209"/>
                <a:gd name="T3" fmla="*/ 7065 h 100"/>
                <a:gd name="T4" fmla="*/ 17373 w 209"/>
                <a:gd name="T5" fmla="*/ 15637 h 100"/>
                <a:gd name="T6" fmla="*/ 20302 w 209"/>
                <a:gd name="T7" fmla="*/ 19568 h 100"/>
                <a:gd name="T8" fmla="*/ 23374 w 209"/>
                <a:gd name="T9" fmla="*/ 15637 h 100"/>
                <a:gd name="T10" fmla="*/ 40747 w 209"/>
                <a:gd name="T11" fmla="*/ 7847 h 100"/>
                <a:gd name="T12" fmla="*/ 33710 w 209"/>
                <a:gd name="T13" fmla="*/ 782 h 100"/>
                <a:gd name="T14" fmla="*/ 20668 w 209"/>
                <a:gd name="T15" fmla="*/ 5861 h 100"/>
                <a:gd name="T16" fmla="*/ 7036 w 209"/>
                <a:gd name="T17" fmla="*/ 0 h 10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09" h="100">
                  <a:moveTo>
                    <a:pt x="36" y="0"/>
                  </a:moveTo>
                  <a:cubicBezTo>
                    <a:pt x="0" y="36"/>
                    <a:pt x="0" y="36"/>
                    <a:pt x="0" y="36"/>
                  </a:cubicBezTo>
                  <a:cubicBezTo>
                    <a:pt x="23" y="60"/>
                    <a:pt x="54" y="76"/>
                    <a:pt x="89" y="80"/>
                  </a:cubicBezTo>
                  <a:cubicBezTo>
                    <a:pt x="104" y="100"/>
                    <a:pt x="104" y="100"/>
                    <a:pt x="104" y="100"/>
                  </a:cubicBezTo>
                  <a:cubicBezTo>
                    <a:pt x="120" y="80"/>
                    <a:pt x="120" y="80"/>
                    <a:pt x="120" y="80"/>
                  </a:cubicBezTo>
                  <a:cubicBezTo>
                    <a:pt x="154" y="77"/>
                    <a:pt x="185" y="62"/>
                    <a:pt x="209" y="40"/>
                  </a:cubicBezTo>
                  <a:cubicBezTo>
                    <a:pt x="173" y="4"/>
                    <a:pt x="173" y="4"/>
                    <a:pt x="173" y="4"/>
                  </a:cubicBezTo>
                  <a:cubicBezTo>
                    <a:pt x="155" y="20"/>
                    <a:pt x="132" y="30"/>
                    <a:pt x="106" y="30"/>
                  </a:cubicBezTo>
                  <a:cubicBezTo>
                    <a:pt x="79" y="30"/>
                    <a:pt x="54" y="18"/>
                    <a:pt x="36" y="0"/>
                  </a:cubicBezTo>
                  <a:close/>
                </a:path>
              </a:pathLst>
            </a:custGeom>
            <a:solidFill>
              <a:srgbClr val="4D86B3"/>
            </a:solidFill>
            <a:ln>
              <a:noFill/>
            </a:ln>
            <a:extLst/>
          </p:spPr>
          <p:txBody>
            <a:bodyPr/>
            <a:lstStyle/>
            <a:p>
              <a:endParaRPr lang="zh-CN" altLang="en-US" sz="2800" dirty="0">
                <a:ea typeface="Microsoft YaHei Regular" charset="-122"/>
              </a:endParaRPr>
            </a:p>
          </p:txBody>
        </p:sp>
        <p:sp>
          <p:nvSpPr>
            <p:cNvPr id="5" name="Freeform 58"/>
            <p:cNvSpPr>
              <a:spLocks/>
            </p:cNvSpPr>
            <p:nvPr/>
          </p:nvSpPr>
          <p:spPr bwMode="auto">
            <a:xfrm>
              <a:off x="4208223" y="2933633"/>
              <a:ext cx="1015063" cy="2130545"/>
            </a:xfrm>
            <a:custGeom>
              <a:avLst/>
              <a:gdLst>
                <a:gd name="T0" fmla="*/ 15637 w 100"/>
                <a:gd name="T1" fmla="*/ 17760 h 210"/>
                <a:gd name="T2" fmla="*/ 7065 w 100"/>
                <a:gd name="T3" fmla="*/ 0 h 210"/>
                <a:gd name="T4" fmla="*/ 0 w 100"/>
                <a:gd name="T5" fmla="*/ 7058 h 210"/>
                <a:gd name="T6" fmla="*/ 5861 w 100"/>
                <a:gd name="T7" fmla="*/ 20679 h 210"/>
                <a:gd name="T8" fmla="*/ 572 w 100"/>
                <a:gd name="T9" fmla="*/ 33957 h 210"/>
                <a:gd name="T10" fmla="*/ 7637 w 100"/>
                <a:gd name="T11" fmla="*/ 40999 h 210"/>
                <a:gd name="T12" fmla="*/ 15637 w 100"/>
                <a:gd name="T13" fmla="*/ 23823 h 210"/>
                <a:gd name="T14" fmla="*/ 19568 w 100"/>
                <a:gd name="T15" fmla="*/ 20679 h 210"/>
                <a:gd name="T16" fmla="*/ 15637 w 100"/>
                <a:gd name="T17" fmla="*/ 17760 h 21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0" h="210">
                  <a:moveTo>
                    <a:pt x="80" y="91"/>
                  </a:moveTo>
                  <a:cubicBezTo>
                    <a:pt x="76" y="55"/>
                    <a:pt x="60" y="24"/>
                    <a:pt x="36" y="0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18" y="54"/>
                    <a:pt x="30" y="79"/>
                    <a:pt x="30" y="106"/>
                  </a:cubicBezTo>
                  <a:cubicBezTo>
                    <a:pt x="30" y="133"/>
                    <a:pt x="19" y="156"/>
                    <a:pt x="3" y="174"/>
                  </a:cubicBezTo>
                  <a:cubicBezTo>
                    <a:pt x="39" y="210"/>
                    <a:pt x="39" y="210"/>
                    <a:pt x="39" y="210"/>
                  </a:cubicBezTo>
                  <a:cubicBezTo>
                    <a:pt x="61" y="187"/>
                    <a:pt x="76" y="156"/>
                    <a:pt x="80" y="122"/>
                  </a:cubicBezTo>
                  <a:cubicBezTo>
                    <a:pt x="100" y="106"/>
                    <a:pt x="100" y="106"/>
                    <a:pt x="100" y="106"/>
                  </a:cubicBezTo>
                  <a:lnTo>
                    <a:pt x="80" y="91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endParaRPr lang="zh-CN" altLang="en-US" sz="2800" dirty="0">
                <a:ea typeface="Microsoft YaHei Regular" charset="-122"/>
              </a:endParaRPr>
            </a:p>
          </p:txBody>
        </p:sp>
        <p:grpSp>
          <p:nvGrpSpPr>
            <p:cNvPr id="6" name="组合 5"/>
            <p:cNvGrpSpPr/>
            <p:nvPr/>
          </p:nvGrpSpPr>
          <p:grpSpPr>
            <a:xfrm>
              <a:off x="1741130" y="2252401"/>
              <a:ext cx="4043294" cy="2781924"/>
              <a:chOff x="1741130" y="2252401"/>
              <a:chExt cx="4043294" cy="2781924"/>
            </a:xfrm>
            <a:grpFill/>
          </p:grpSpPr>
          <p:sp>
            <p:nvSpPr>
              <p:cNvPr id="7" name="Freeform 55"/>
              <p:cNvSpPr>
                <a:spLocks/>
              </p:cNvSpPr>
              <p:nvPr/>
            </p:nvSpPr>
            <p:spPr bwMode="auto">
              <a:xfrm>
                <a:off x="1741130" y="2963489"/>
                <a:ext cx="1015063" cy="2070836"/>
              </a:xfrm>
              <a:custGeom>
                <a:avLst/>
                <a:gdLst>
                  <a:gd name="T0" fmla="*/ 4712 w 100"/>
                  <a:gd name="T1" fmla="*/ 16633 h 204"/>
                  <a:gd name="T2" fmla="*/ 0 w 100"/>
                  <a:gd name="T3" fmla="*/ 20145 h 204"/>
                  <a:gd name="T4" fmla="*/ 4712 w 100"/>
                  <a:gd name="T5" fmla="*/ 23698 h 204"/>
                  <a:gd name="T6" fmla="*/ 11931 w 100"/>
                  <a:gd name="T7" fmla="*/ 39927 h 204"/>
                  <a:gd name="T8" fmla="*/ 18995 w 100"/>
                  <a:gd name="T9" fmla="*/ 32708 h 204"/>
                  <a:gd name="T10" fmla="*/ 14493 w 100"/>
                  <a:gd name="T11" fmla="*/ 20145 h 204"/>
                  <a:gd name="T12" fmla="*/ 19568 w 100"/>
                  <a:gd name="T13" fmla="*/ 7065 h 204"/>
                  <a:gd name="T14" fmla="*/ 12507 w 100"/>
                  <a:gd name="T15" fmla="*/ 0 h 204"/>
                  <a:gd name="T16" fmla="*/ 4712 w 100"/>
                  <a:gd name="T17" fmla="*/ 16633 h 20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0" h="204">
                    <a:moveTo>
                      <a:pt x="24" y="85"/>
                    </a:moveTo>
                    <a:cubicBezTo>
                      <a:pt x="0" y="103"/>
                      <a:pt x="0" y="103"/>
                      <a:pt x="0" y="103"/>
                    </a:cubicBezTo>
                    <a:cubicBezTo>
                      <a:pt x="24" y="121"/>
                      <a:pt x="24" y="121"/>
                      <a:pt x="24" y="121"/>
                    </a:cubicBezTo>
                    <a:cubicBezTo>
                      <a:pt x="28" y="153"/>
                      <a:pt x="41" y="181"/>
                      <a:pt x="61" y="204"/>
                    </a:cubicBezTo>
                    <a:cubicBezTo>
                      <a:pt x="97" y="167"/>
                      <a:pt x="97" y="167"/>
                      <a:pt x="97" y="167"/>
                    </a:cubicBezTo>
                    <a:cubicBezTo>
                      <a:pt x="83" y="150"/>
                      <a:pt x="74" y="128"/>
                      <a:pt x="74" y="103"/>
                    </a:cubicBezTo>
                    <a:cubicBezTo>
                      <a:pt x="74" y="78"/>
                      <a:pt x="84" y="54"/>
                      <a:pt x="100" y="36"/>
                    </a:cubicBezTo>
                    <a:cubicBezTo>
                      <a:pt x="64" y="0"/>
                      <a:pt x="64" y="0"/>
                      <a:pt x="64" y="0"/>
                    </a:cubicBezTo>
                    <a:cubicBezTo>
                      <a:pt x="42" y="23"/>
                      <a:pt x="28" y="53"/>
                      <a:pt x="24" y="85"/>
                    </a:cubicBez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endParaRPr lang="zh-CN" altLang="en-US" sz="2800" dirty="0">
                  <a:ea typeface="Microsoft YaHei Regular" charset="-122"/>
                </a:endParaRPr>
              </a:p>
            </p:txBody>
          </p:sp>
          <p:sp>
            <p:nvSpPr>
              <p:cNvPr id="8" name="Freeform 57"/>
              <p:cNvSpPr>
                <a:spLocks/>
              </p:cNvSpPr>
              <p:nvPr/>
            </p:nvSpPr>
            <p:spPr bwMode="auto">
              <a:xfrm>
                <a:off x="2441360" y="2252401"/>
                <a:ext cx="2070839" cy="1025919"/>
              </a:xfrm>
              <a:custGeom>
                <a:avLst/>
                <a:gdLst>
                  <a:gd name="T0" fmla="*/ 19991 w 204"/>
                  <a:gd name="T1" fmla="*/ 0 h 101"/>
                  <a:gd name="T2" fmla="*/ 16423 w 204"/>
                  <a:gd name="T3" fmla="*/ 4719 h 101"/>
                  <a:gd name="T4" fmla="*/ 0 w 204"/>
                  <a:gd name="T5" fmla="*/ 12732 h 101"/>
                  <a:gd name="T6" fmla="*/ 7065 w 204"/>
                  <a:gd name="T7" fmla="*/ 19821 h 101"/>
                  <a:gd name="T8" fmla="*/ 20354 w 204"/>
                  <a:gd name="T9" fmla="*/ 14525 h 101"/>
                  <a:gd name="T10" fmla="*/ 32861 w 204"/>
                  <a:gd name="T11" fmla="*/ 19035 h 101"/>
                  <a:gd name="T12" fmla="*/ 39927 w 204"/>
                  <a:gd name="T13" fmla="*/ 11946 h 101"/>
                  <a:gd name="T14" fmla="*/ 23488 w 204"/>
                  <a:gd name="T15" fmla="*/ 4719 h 101"/>
                  <a:gd name="T16" fmla="*/ 19991 w 204"/>
                  <a:gd name="T17" fmla="*/ 0 h 101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204" h="101">
                    <a:moveTo>
                      <a:pt x="102" y="0"/>
                    </a:moveTo>
                    <a:cubicBezTo>
                      <a:pt x="84" y="24"/>
                      <a:pt x="84" y="24"/>
                      <a:pt x="84" y="24"/>
                    </a:cubicBezTo>
                    <a:cubicBezTo>
                      <a:pt x="52" y="29"/>
                      <a:pt x="23" y="43"/>
                      <a:pt x="0" y="65"/>
                    </a:cubicBezTo>
                    <a:cubicBezTo>
                      <a:pt x="36" y="101"/>
                      <a:pt x="36" y="101"/>
                      <a:pt x="36" y="101"/>
                    </a:cubicBezTo>
                    <a:cubicBezTo>
                      <a:pt x="54" y="84"/>
                      <a:pt x="78" y="74"/>
                      <a:pt x="104" y="74"/>
                    </a:cubicBezTo>
                    <a:cubicBezTo>
                      <a:pt x="129" y="74"/>
                      <a:pt x="151" y="83"/>
                      <a:pt x="168" y="97"/>
                    </a:cubicBezTo>
                    <a:cubicBezTo>
                      <a:pt x="204" y="61"/>
                      <a:pt x="204" y="61"/>
                      <a:pt x="204" y="61"/>
                    </a:cubicBezTo>
                    <a:cubicBezTo>
                      <a:pt x="182" y="41"/>
                      <a:pt x="152" y="27"/>
                      <a:pt x="120" y="24"/>
                    </a:cubicBezTo>
                    <a:lnTo>
                      <a:pt x="102" y="0"/>
                    </a:lnTo>
                    <a:close/>
                  </a:path>
                </a:pathLst>
              </a:custGeom>
              <a:solidFill>
                <a:srgbClr val="4D86B3"/>
              </a:solidFill>
              <a:ln>
                <a:noFill/>
              </a:ln>
              <a:extLst/>
            </p:spPr>
            <p:txBody>
              <a:bodyPr/>
              <a:lstStyle/>
              <a:p>
                <a:endParaRPr lang="zh-CN" altLang="en-US" sz="2800" dirty="0">
                  <a:ea typeface="Microsoft YaHei Regular" charset="-122"/>
                </a:endParaRPr>
              </a:p>
            </p:txBody>
          </p:sp>
          <p:grpSp>
            <p:nvGrpSpPr>
              <p:cNvPr id="10" name="组合 9"/>
              <p:cNvGrpSpPr/>
              <p:nvPr/>
            </p:nvGrpSpPr>
            <p:grpSpPr>
              <a:xfrm>
                <a:off x="5480448" y="3652863"/>
                <a:ext cx="303976" cy="762652"/>
                <a:chOff x="3938852" y="2384549"/>
                <a:chExt cx="197660" cy="495914"/>
              </a:xfrm>
              <a:grpFill/>
            </p:grpSpPr>
            <p:sp>
              <p:nvSpPr>
                <p:cNvPr id="13" name="Freeform 61"/>
                <p:cNvSpPr>
                  <a:spLocks/>
                </p:cNvSpPr>
                <p:nvPr/>
              </p:nvSpPr>
              <p:spPr bwMode="auto">
                <a:xfrm>
                  <a:off x="3938852" y="2471024"/>
                  <a:ext cx="197660" cy="409439"/>
                </a:xfrm>
                <a:custGeom>
                  <a:avLst/>
                  <a:gdLst>
                    <a:gd name="T0" fmla="*/ 4473 w 30"/>
                    <a:gd name="T1" fmla="*/ 0 h 62"/>
                    <a:gd name="T2" fmla="*/ 1561 w 30"/>
                    <a:gd name="T3" fmla="*/ 0 h 62"/>
                    <a:gd name="T4" fmla="*/ 0 w 30"/>
                    <a:gd name="T5" fmla="*/ 1149 h 62"/>
                    <a:gd name="T6" fmla="*/ 0 w 30"/>
                    <a:gd name="T7" fmla="*/ 1149 h 62"/>
                    <a:gd name="T8" fmla="*/ 0 w 30"/>
                    <a:gd name="T9" fmla="*/ 1358 h 62"/>
                    <a:gd name="T10" fmla="*/ 0 w 30"/>
                    <a:gd name="T11" fmla="*/ 5504 h 62"/>
                    <a:gd name="T12" fmla="*/ 362 w 30"/>
                    <a:gd name="T13" fmla="*/ 5867 h 62"/>
                    <a:gd name="T14" fmla="*/ 989 w 30"/>
                    <a:gd name="T15" fmla="*/ 5504 h 62"/>
                    <a:gd name="T16" fmla="*/ 989 w 30"/>
                    <a:gd name="T17" fmla="*/ 1931 h 62"/>
                    <a:gd name="T18" fmla="*/ 1351 w 30"/>
                    <a:gd name="T19" fmla="*/ 1931 h 62"/>
                    <a:gd name="T20" fmla="*/ 1351 w 30"/>
                    <a:gd name="T21" fmla="*/ 5291 h 62"/>
                    <a:gd name="T22" fmla="*/ 1351 w 30"/>
                    <a:gd name="T23" fmla="*/ 5504 h 62"/>
                    <a:gd name="T24" fmla="*/ 1351 w 30"/>
                    <a:gd name="T25" fmla="*/ 11581 h 62"/>
                    <a:gd name="T26" fmla="*/ 2132 w 30"/>
                    <a:gd name="T27" fmla="*/ 12154 h 62"/>
                    <a:gd name="T28" fmla="*/ 2703 w 30"/>
                    <a:gd name="T29" fmla="*/ 11581 h 62"/>
                    <a:gd name="T30" fmla="*/ 2703 w 30"/>
                    <a:gd name="T31" fmla="*/ 6077 h 62"/>
                    <a:gd name="T32" fmla="*/ 3121 w 30"/>
                    <a:gd name="T33" fmla="*/ 6077 h 62"/>
                    <a:gd name="T34" fmla="*/ 3121 w 30"/>
                    <a:gd name="T35" fmla="*/ 11581 h 62"/>
                    <a:gd name="T36" fmla="*/ 3692 w 30"/>
                    <a:gd name="T37" fmla="*/ 12154 h 62"/>
                    <a:gd name="T38" fmla="*/ 4473 w 30"/>
                    <a:gd name="T39" fmla="*/ 11581 h 62"/>
                    <a:gd name="T40" fmla="*/ 4473 w 30"/>
                    <a:gd name="T41" fmla="*/ 5291 h 62"/>
                    <a:gd name="T42" fmla="*/ 4473 w 30"/>
                    <a:gd name="T43" fmla="*/ 5291 h 62"/>
                    <a:gd name="T44" fmla="*/ 4473 w 30"/>
                    <a:gd name="T45" fmla="*/ 1931 h 62"/>
                    <a:gd name="T46" fmla="*/ 4835 w 30"/>
                    <a:gd name="T47" fmla="*/ 1931 h 62"/>
                    <a:gd name="T48" fmla="*/ 4835 w 30"/>
                    <a:gd name="T49" fmla="*/ 5504 h 62"/>
                    <a:gd name="T50" fmla="*/ 5253 w 30"/>
                    <a:gd name="T51" fmla="*/ 5867 h 62"/>
                    <a:gd name="T52" fmla="*/ 5828 w 30"/>
                    <a:gd name="T53" fmla="*/ 5504 h 62"/>
                    <a:gd name="T54" fmla="*/ 5828 w 30"/>
                    <a:gd name="T55" fmla="*/ 1358 h 62"/>
                    <a:gd name="T56" fmla="*/ 5828 w 30"/>
                    <a:gd name="T57" fmla="*/ 1149 h 62"/>
                    <a:gd name="T58" fmla="*/ 5828 w 30"/>
                    <a:gd name="T59" fmla="*/ 995 h 62"/>
                    <a:gd name="T60" fmla="*/ 4473 w 30"/>
                    <a:gd name="T61" fmla="*/ 0 h 62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</a:gdLst>
                  <a:ahLst/>
                  <a:cxnLst>
                    <a:cxn ang="T62">
                      <a:pos x="T0" y="T1"/>
                    </a:cxn>
                    <a:cxn ang="T63">
                      <a:pos x="T2" y="T3"/>
                    </a:cxn>
                    <a:cxn ang="T64">
                      <a:pos x="T4" y="T5"/>
                    </a:cxn>
                    <a:cxn ang="T65">
                      <a:pos x="T6" y="T7"/>
                    </a:cxn>
                    <a:cxn ang="T66">
                      <a:pos x="T8" y="T9"/>
                    </a:cxn>
                    <a:cxn ang="T67">
                      <a:pos x="T10" y="T11"/>
                    </a:cxn>
                    <a:cxn ang="T68">
                      <a:pos x="T12" y="T13"/>
                    </a:cxn>
                    <a:cxn ang="T69">
                      <a:pos x="T14" y="T15"/>
                    </a:cxn>
                    <a:cxn ang="T70">
                      <a:pos x="T16" y="T17"/>
                    </a:cxn>
                    <a:cxn ang="T71">
                      <a:pos x="T18" y="T19"/>
                    </a:cxn>
                    <a:cxn ang="T72">
                      <a:pos x="T20" y="T21"/>
                    </a:cxn>
                    <a:cxn ang="T73">
                      <a:pos x="T22" y="T23"/>
                    </a:cxn>
                    <a:cxn ang="T74">
                      <a:pos x="T24" y="T25"/>
                    </a:cxn>
                    <a:cxn ang="T75">
                      <a:pos x="T26" y="T27"/>
                    </a:cxn>
                    <a:cxn ang="T76">
                      <a:pos x="T28" y="T29"/>
                    </a:cxn>
                    <a:cxn ang="T77">
                      <a:pos x="T30" y="T31"/>
                    </a:cxn>
                    <a:cxn ang="T78">
                      <a:pos x="T32" y="T33"/>
                    </a:cxn>
                    <a:cxn ang="T79">
                      <a:pos x="T34" y="T35"/>
                    </a:cxn>
                    <a:cxn ang="T80">
                      <a:pos x="T36" y="T37"/>
                    </a:cxn>
                    <a:cxn ang="T81">
                      <a:pos x="T38" y="T39"/>
                    </a:cxn>
                    <a:cxn ang="T82">
                      <a:pos x="T40" y="T41"/>
                    </a:cxn>
                    <a:cxn ang="T83">
                      <a:pos x="T42" y="T43"/>
                    </a:cxn>
                    <a:cxn ang="T84">
                      <a:pos x="T44" y="T45"/>
                    </a:cxn>
                    <a:cxn ang="T85">
                      <a:pos x="T46" y="T47"/>
                    </a:cxn>
                    <a:cxn ang="T86">
                      <a:pos x="T48" y="T49"/>
                    </a:cxn>
                    <a:cxn ang="T87">
                      <a:pos x="T50" y="T51"/>
                    </a:cxn>
                    <a:cxn ang="T88">
                      <a:pos x="T52" y="T53"/>
                    </a:cxn>
                    <a:cxn ang="T89">
                      <a:pos x="T54" y="T55"/>
                    </a:cxn>
                    <a:cxn ang="T90">
                      <a:pos x="T56" y="T57"/>
                    </a:cxn>
                    <a:cxn ang="T91">
                      <a:pos x="T58" y="T59"/>
                    </a:cxn>
                    <a:cxn ang="T92">
                      <a:pos x="T60" y="T61"/>
                    </a:cxn>
                  </a:cxnLst>
                  <a:rect l="0" t="0" r="r" b="b"/>
                  <a:pathLst>
                    <a:path w="30" h="62">
                      <a:moveTo>
                        <a:pt x="23" y="0"/>
                      </a:moveTo>
                      <a:cubicBezTo>
                        <a:pt x="8" y="0"/>
                        <a:pt x="8" y="0"/>
                        <a:pt x="8" y="0"/>
                      </a:cubicBezTo>
                      <a:cubicBezTo>
                        <a:pt x="2" y="0"/>
                        <a:pt x="0" y="4"/>
                        <a:pt x="0" y="6"/>
                      </a:cubicBezTo>
                      <a:cubicBezTo>
                        <a:pt x="0" y="6"/>
                        <a:pt x="0" y="6"/>
                        <a:pt x="0" y="6"/>
                      </a:cubicBezTo>
                      <a:cubicBezTo>
                        <a:pt x="0" y="7"/>
                        <a:pt x="0" y="7"/>
                        <a:pt x="0" y="7"/>
                      </a:cubicBezTo>
                      <a:cubicBezTo>
                        <a:pt x="0" y="28"/>
                        <a:pt x="0" y="28"/>
                        <a:pt x="0" y="28"/>
                      </a:cubicBezTo>
                      <a:cubicBezTo>
                        <a:pt x="0" y="29"/>
                        <a:pt x="1" y="30"/>
                        <a:pt x="2" y="30"/>
                      </a:cubicBezTo>
                      <a:cubicBezTo>
                        <a:pt x="4" y="30"/>
                        <a:pt x="5" y="29"/>
                        <a:pt x="5" y="28"/>
                      </a:cubicBezTo>
                      <a:cubicBezTo>
                        <a:pt x="5" y="10"/>
                        <a:pt x="5" y="10"/>
                        <a:pt x="5" y="10"/>
                      </a:cubicBezTo>
                      <a:cubicBezTo>
                        <a:pt x="7" y="10"/>
                        <a:pt x="7" y="10"/>
                        <a:pt x="7" y="10"/>
                      </a:cubicBezTo>
                      <a:cubicBezTo>
                        <a:pt x="7" y="27"/>
                        <a:pt x="7" y="27"/>
                        <a:pt x="7" y="27"/>
                      </a:cubicBezTo>
                      <a:cubicBezTo>
                        <a:pt x="7" y="27"/>
                        <a:pt x="7" y="28"/>
                        <a:pt x="7" y="28"/>
                      </a:cubicBezTo>
                      <a:cubicBezTo>
                        <a:pt x="7" y="59"/>
                        <a:pt x="7" y="59"/>
                        <a:pt x="7" y="59"/>
                      </a:cubicBezTo>
                      <a:cubicBezTo>
                        <a:pt x="7" y="61"/>
                        <a:pt x="9" y="62"/>
                        <a:pt x="11" y="62"/>
                      </a:cubicBezTo>
                      <a:cubicBezTo>
                        <a:pt x="13" y="62"/>
                        <a:pt x="14" y="61"/>
                        <a:pt x="14" y="59"/>
                      </a:cubicBezTo>
                      <a:cubicBezTo>
                        <a:pt x="14" y="31"/>
                        <a:pt x="14" y="31"/>
                        <a:pt x="14" y="31"/>
                      </a:cubicBezTo>
                      <a:cubicBezTo>
                        <a:pt x="16" y="31"/>
                        <a:pt x="16" y="31"/>
                        <a:pt x="16" y="31"/>
                      </a:cubicBezTo>
                      <a:cubicBezTo>
                        <a:pt x="16" y="59"/>
                        <a:pt x="16" y="59"/>
                        <a:pt x="16" y="59"/>
                      </a:cubicBezTo>
                      <a:cubicBezTo>
                        <a:pt x="16" y="61"/>
                        <a:pt x="17" y="62"/>
                        <a:pt x="19" y="62"/>
                      </a:cubicBezTo>
                      <a:cubicBezTo>
                        <a:pt x="21" y="62"/>
                        <a:pt x="23" y="61"/>
                        <a:pt x="23" y="59"/>
                      </a:cubicBezTo>
                      <a:cubicBezTo>
                        <a:pt x="23" y="27"/>
                        <a:pt x="23" y="27"/>
                        <a:pt x="23" y="27"/>
                      </a:cubicBezTo>
                      <a:cubicBezTo>
                        <a:pt x="23" y="27"/>
                        <a:pt x="23" y="27"/>
                        <a:pt x="23" y="27"/>
                      </a:cubicBezTo>
                      <a:cubicBezTo>
                        <a:pt x="23" y="10"/>
                        <a:pt x="23" y="10"/>
                        <a:pt x="23" y="10"/>
                      </a:cubicBezTo>
                      <a:cubicBezTo>
                        <a:pt x="25" y="10"/>
                        <a:pt x="25" y="10"/>
                        <a:pt x="25" y="10"/>
                      </a:cubicBezTo>
                      <a:cubicBezTo>
                        <a:pt x="25" y="28"/>
                        <a:pt x="25" y="28"/>
                        <a:pt x="25" y="28"/>
                      </a:cubicBezTo>
                      <a:cubicBezTo>
                        <a:pt x="25" y="29"/>
                        <a:pt x="26" y="30"/>
                        <a:pt x="27" y="30"/>
                      </a:cubicBezTo>
                      <a:cubicBezTo>
                        <a:pt x="29" y="30"/>
                        <a:pt x="30" y="29"/>
                        <a:pt x="30" y="28"/>
                      </a:cubicBezTo>
                      <a:cubicBezTo>
                        <a:pt x="30" y="7"/>
                        <a:pt x="30" y="7"/>
                        <a:pt x="30" y="7"/>
                      </a:cubicBezTo>
                      <a:cubicBezTo>
                        <a:pt x="30" y="6"/>
                        <a:pt x="30" y="6"/>
                        <a:pt x="30" y="6"/>
                      </a:cubicBezTo>
                      <a:cubicBezTo>
                        <a:pt x="30" y="5"/>
                        <a:pt x="30" y="5"/>
                        <a:pt x="30" y="5"/>
                      </a:cubicBezTo>
                      <a:cubicBezTo>
                        <a:pt x="30" y="4"/>
                        <a:pt x="28" y="0"/>
                        <a:pt x="2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2800" dirty="0">
                    <a:ea typeface="Microsoft YaHei Regular" charset="-122"/>
                  </a:endParaRPr>
                </a:p>
              </p:txBody>
            </p:sp>
            <p:sp>
              <p:nvSpPr>
                <p:cNvPr id="14" name="Oval 62"/>
                <p:cNvSpPr>
                  <a:spLocks noChangeArrowheads="1"/>
                </p:cNvSpPr>
                <p:nvPr/>
              </p:nvSpPr>
              <p:spPr bwMode="auto">
                <a:xfrm>
                  <a:off x="3998856" y="2384549"/>
                  <a:ext cx="79418" cy="79416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2800" dirty="0">
                    <a:ea typeface="Microsoft YaHei Regular" charset="-122"/>
                  </a:endParaRPr>
                </a:p>
              </p:txBody>
            </p:sp>
          </p:grpSp>
        </p:grpSp>
      </p:grpSp>
      <p:sp>
        <p:nvSpPr>
          <p:cNvPr id="17" name="Content Placeholder 2"/>
          <p:cNvSpPr txBox="1">
            <a:spLocks/>
          </p:cNvSpPr>
          <p:nvPr/>
        </p:nvSpPr>
        <p:spPr>
          <a:xfrm>
            <a:off x="6325040" y="1672750"/>
            <a:ext cx="5231705" cy="48502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zh-CN" altLang="en-US" sz="2000" dirty="0" smtClean="0">
                <a:solidFill>
                  <a:srgbClr val="113A59"/>
                </a:solidFill>
                <a:ea typeface="Microsoft YaHei Regular" charset="-122"/>
              </a:rPr>
              <a:t>针对用户的需求，我们预期开发</a:t>
            </a:r>
            <a:r>
              <a:rPr lang="en-US" altLang="zh-CN" sz="2000" dirty="0" smtClean="0">
                <a:solidFill>
                  <a:srgbClr val="113A59"/>
                </a:solidFill>
                <a:ea typeface="Microsoft YaHei Regular" charset="-122"/>
              </a:rPr>
              <a:t>Web</a:t>
            </a:r>
            <a:r>
              <a:rPr lang="zh-CN" altLang="en-US" sz="2000" dirty="0" smtClean="0">
                <a:solidFill>
                  <a:srgbClr val="113A59"/>
                </a:solidFill>
                <a:ea typeface="Microsoft YaHei Regular" charset="-122"/>
              </a:rPr>
              <a:t>版、安卓版、</a:t>
            </a:r>
            <a:r>
              <a:rPr lang="en-US" altLang="zh-CN" sz="2000" dirty="0" smtClean="0">
                <a:solidFill>
                  <a:srgbClr val="113A59"/>
                </a:solidFill>
                <a:ea typeface="Microsoft YaHei Regular" charset="-122"/>
              </a:rPr>
              <a:t>iOS</a:t>
            </a:r>
            <a:r>
              <a:rPr lang="zh-CN" altLang="en-US" sz="2000" dirty="0" smtClean="0">
                <a:solidFill>
                  <a:srgbClr val="113A59"/>
                </a:solidFill>
                <a:ea typeface="Microsoft YaHei Regular" charset="-122"/>
              </a:rPr>
              <a:t>版，让用户可以在多个平台更为方便地操作。</a:t>
            </a:r>
            <a:endParaRPr lang="en-US" altLang="zh-CN" sz="2000" dirty="0" smtClean="0">
              <a:solidFill>
                <a:srgbClr val="113A59"/>
              </a:solidFill>
              <a:ea typeface="Microsoft YaHei Regular" charset="-122"/>
            </a:endParaRPr>
          </a:p>
          <a:p>
            <a:pPr marL="0" indent="0">
              <a:buFont typeface="Arial" pitchFamily="34" charset="0"/>
              <a:buNone/>
            </a:pPr>
            <a:endParaRPr lang="en-US" altLang="zh-CN" sz="2000" dirty="0">
              <a:solidFill>
                <a:srgbClr val="113A59"/>
              </a:solidFill>
              <a:ea typeface="Microsoft YaHei Regular" charset="-122"/>
            </a:endParaRPr>
          </a:p>
          <a:p>
            <a:pPr marL="0" indent="0">
              <a:buFont typeface="Arial" pitchFamily="34" charset="0"/>
              <a:buNone/>
            </a:pPr>
            <a:r>
              <a:rPr lang="zh-CN" altLang="en-US" sz="2000" dirty="0" smtClean="0">
                <a:solidFill>
                  <a:srgbClr val="113A59"/>
                </a:solidFill>
                <a:ea typeface="Microsoft YaHei Regular" charset="-122"/>
              </a:rPr>
              <a:t>资源永不过期，解决</a:t>
            </a:r>
            <a:r>
              <a:rPr lang="en-US" altLang="zh-CN" sz="2000" dirty="0" smtClean="0">
                <a:solidFill>
                  <a:srgbClr val="113A59"/>
                </a:solidFill>
                <a:ea typeface="Microsoft YaHei Regular" charset="-122"/>
              </a:rPr>
              <a:t>QQ</a:t>
            </a:r>
            <a:r>
              <a:rPr lang="zh-CN" altLang="en-US" sz="2000" dirty="0" smtClean="0">
                <a:solidFill>
                  <a:srgbClr val="113A59"/>
                </a:solidFill>
                <a:ea typeface="Microsoft YaHei Regular" charset="-122"/>
              </a:rPr>
              <a:t>、微信等目前主流社交软件文件过期的困扰。</a:t>
            </a:r>
            <a:endParaRPr lang="en-US" altLang="zh-CN" sz="2000" dirty="0" smtClean="0">
              <a:solidFill>
                <a:srgbClr val="113A59"/>
              </a:solidFill>
              <a:ea typeface="Microsoft YaHei Regular" charset="-122"/>
            </a:endParaRPr>
          </a:p>
          <a:p>
            <a:pPr marL="0" indent="0">
              <a:buFont typeface="Arial" pitchFamily="34" charset="0"/>
              <a:buNone/>
            </a:pPr>
            <a:endParaRPr lang="en-US" altLang="zh-CN" sz="2000" dirty="0">
              <a:solidFill>
                <a:srgbClr val="113A59"/>
              </a:solidFill>
              <a:ea typeface="Microsoft YaHei Regular" charset="-122"/>
            </a:endParaRPr>
          </a:p>
          <a:p>
            <a:pPr marL="0" indent="0">
              <a:buFont typeface="Arial" pitchFamily="34" charset="0"/>
              <a:buNone/>
            </a:pPr>
            <a:r>
              <a:rPr lang="zh-CN" altLang="en-US" sz="2000" dirty="0" smtClean="0">
                <a:solidFill>
                  <a:srgbClr val="113A59"/>
                </a:solidFill>
                <a:ea typeface="Microsoft YaHei Regular" charset="-122"/>
              </a:rPr>
              <a:t>用户可以根据院系、搜索相应的课程或资源来选择自己需要的课件，或者查看相应课程的介绍</a:t>
            </a:r>
            <a:r>
              <a:rPr lang="en-US" altLang="zh-CN" sz="2000" dirty="0" smtClean="0">
                <a:solidFill>
                  <a:srgbClr val="113A59"/>
                </a:solidFill>
                <a:ea typeface="Microsoft YaHei Regular" charset="-122"/>
              </a:rPr>
              <a:t>/</a:t>
            </a:r>
            <a:r>
              <a:rPr lang="zh-CN" altLang="en-US" sz="2000" dirty="0" smtClean="0">
                <a:solidFill>
                  <a:srgbClr val="113A59"/>
                </a:solidFill>
                <a:ea typeface="Microsoft YaHei Regular" charset="-122"/>
              </a:rPr>
              <a:t>讨论版。</a:t>
            </a:r>
            <a:endParaRPr lang="en-US" altLang="zh-CN" sz="2000" dirty="0" smtClean="0">
              <a:solidFill>
                <a:srgbClr val="113A59"/>
              </a:solidFill>
              <a:ea typeface="Microsoft YaHei Regular" charset="-122"/>
            </a:endParaRPr>
          </a:p>
          <a:p>
            <a:pPr marL="0" indent="0">
              <a:buFont typeface="Arial" pitchFamily="34" charset="0"/>
              <a:buNone/>
            </a:pPr>
            <a:endParaRPr lang="en-US" altLang="zh-CN" sz="2000" dirty="0">
              <a:solidFill>
                <a:srgbClr val="113A59"/>
              </a:solidFill>
              <a:ea typeface="Microsoft YaHei Regular" charset="-122"/>
            </a:endParaRPr>
          </a:p>
          <a:p>
            <a:pPr marL="0" indent="0">
              <a:buFont typeface="Arial" pitchFamily="34" charset="0"/>
              <a:buNone/>
            </a:pPr>
            <a:r>
              <a:rPr lang="zh-CN" altLang="en-US" sz="2000" dirty="0" smtClean="0">
                <a:solidFill>
                  <a:srgbClr val="113A59"/>
                </a:solidFill>
                <a:ea typeface="Microsoft YaHei Regular" charset="-122"/>
              </a:rPr>
              <a:t>此外，用户上传或发布相应的帖子都会获得经验值。该经验值可以用来悬赏自己需要的资源</a:t>
            </a:r>
            <a:r>
              <a:rPr lang="zh-CN" altLang="en-US" sz="2000" dirty="0">
                <a:solidFill>
                  <a:srgbClr val="113A59"/>
                </a:solidFill>
                <a:ea typeface="Microsoft YaHei Regular" charset="-122"/>
              </a:rPr>
              <a:t>（</a:t>
            </a:r>
            <a:r>
              <a:rPr lang="zh-CN" altLang="en-US" sz="2000" dirty="0" smtClean="0">
                <a:solidFill>
                  <a:srgbClr val="113A59"/>
                </a:solidFill>
                <a:ea typeface="Microsoft YaHei Regular" charset="-122"/>
              </a:rPr>
              <a:t>例如考期前获取往年题）</a:t>
            </a:r>
            <a:endParaRPr lang="en-US" altLang="zh-CN" sz="2000" dirty="0" smtClean="0">
              <a:solidFill>
                <a:srgbClr val="113A59"/>
              </a:solidFill>
              <a:ea typeface="Microsoft YaHei Regular" charset="-122"/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3028" y="1185305"/>
            <a:ext cx="649028" cy="649028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5405" y="5554158"/>
            <a:ext cx="716652" cy="716652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878" y="3457349"/>
            <a:ext cx="509070" cy="509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32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1950</TotalTime>
  <Words>1811</Words>
  <Application>Microsoft Macintosh PowerPoint</Application>
  <PresentationFormat>宽屏</PresentationFormat>
  <Paragraphs>251</Paragraphs>
  <Slides>33</Slides>
  <Notes>8</Notes>
  <HiddenSlides>2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33</vt:i4>
      </vt:variant>
    </vt:vector>
  </HeadingPairs>
  <TitlesOfParts>
    <vt:vector size="50" baseType="lpstr">
      <vt:lpstr>Calibri</vt:lpstr>
      <vt:lpstr>Calibri Light</vt:lpstr>
      <vt:lpstr>DengXian</vt:lpstr>
      <vt:lpstr>Franklin Gothic Medium Cond</vt:lpstr>
      <vt:lpstr>HelveticaNeueLT Pro 67 MdCn</vt:lpstr>
      <vt:lpstr>Hiragino Sans GB W3</vt:lpstr>
      <vt:lpstr>Impact</vt:lpstr>
      <vt:lpstr>Microsoft YaHei</vt:lpstr>
      <vt:lpstr>Microsoft YaHei Regular</vt:lpstr>
      <vt:lpstr>Open Sans</vt:lpstr>
      <vt:lpstr>华文细黑</vt:lpstr>
      <vt:lpstr>宋体</vt:lpstr>
      <vt:lpstr>微软雅黑</vt:lpstr>
      <vt:lpstr>造字工房悦黑体验版纤细体</vt:lpstr>
      <vt:lpstr>Arial</vt:lpstr>
      <vt:lpstr>Wingdings</vt:lpstr>
      <vt:lpstr>Office 主题</vt:lpstr>
      <vt:lpstr>校园课程资源 共享平台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15.0024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MORE THAN TEMPLATE</dc:title>
  <dc:creator>猫头鹰tacy</dc:creator>
  <cp:lastModifiedBy>Admin's PC</cp:lastModifiedBy>
  <cp:revision>278</cp:revision>
  <dcterms:created xsi:type="dcterms:W3CDTF">2015-05-07T06:07:15Z</dcterms:created>
  <dcterms:modified xsi:type="dcterms:W3CDTF">2018-03-11T03:32:17Z</dcterms:modified>
</cp:coreProperties>
</file>